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7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0" r:id="rId1"/>
  </p:sldMasterIdLst>
  <p:notesMasterIdLst>
    <p:notesMasterId r:id="rId44"/>
  </p:notesMasterIdLst>
  <p:sldIdLst>
    <p:sldId id="256" r:id="rId2"/>
    <p:sldId id="385" r:id="rId3"/>
    <p:sldId id="2147469935" r:id="rId4"/>
    <p:sldId id="387" r:id="rId5"/>
    <p:sldId id="386" r:id="rId6"/>
    <p:sldId id="389" r:id="rId7"/>
    <p:sldId id="391" r:id="rId8"/>
    <p:sldId id="2147469507" r:id="rId9"/>
    <p:sldId id="373" r:id="rId10"/>
    <p:sldId id="2147469923" r:id="rId11"/>
    <p:sldId id="2147469922" r:id="rId12"/>
    <p:sldId id="2147469924" r:id="rId13"/>
    <p:sldId id="375" r:id="rId14"/>
    <p:sldId id="2147469925" r:id="rId15"/>
    <p:sldId id="2147469926" r:id="rId16"/>
    <p:sldId id="264" r:id="rId17"/>
    <p:sldId id="329" r:id="rId18"/>
    <p:sldId id="330" r:id="rId19"/>
    <p:sldId id="352" r:id="rId20"/>
    <p:sldId id="374" r:id="rId21"/>
    <p:sldId id="2147469927" r:id="rId22"/>
    <p:sldId id="334" r:id="rId23"/>
    <p:sldId id="2147469928" r:id="rId24"/>
    <p:sldId id="2147469929" r:id="rId25"/>
    <p:sldId id="2147469930" r:id="rId26"/>
    <p:sldId id="2147469931" r:id="rId27"/>
    <p:sldId id="306" r:id="rId28"/>
    <p:sldId id="370" r:id="rId29"/>
    <p:sldId id="351" r:id="rId30"/>
    <p:sldId id="272" r:id="rId31"/>
    <p:sldId id="2147469932" r:id="rId32"/>
    <p:sldId id="2147469933" r:id="rId33"/>
    <p:sldId id="2147469934" r:id="rId34"/>
    <p:sldId id="392" r:id="rId35"/>
    <p:sldId id="393" r:id="rId36"/>
    <p:sldId id="394" r:id="rId37"/>
    <p:sldId id="395" r:id="rId38"/>
    <p:sldId id="273" r:id="rId39"/>
    <p:sldId id="381" r:id="rId40"/>
    <p:sldId id="382" r:id="rId41"/>
    <p:sldId id="293" r:id="rId42"/>
    <p:sldId id="39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1C7E6E-189D-436C-8CA6-20BB1982410E}">
          <p14:sldIdLst>
            <p14:sldId id="256"/>
          </p14:sldIdLst>
        </p14:section>
        <p14:section name="Introduction" id="{CD98DAEF-09C7-4F92-8DE0-A43BAB09B67A}">
          <p14:sldIdLst>
            <p14:sldId id="385"/>
            <p14:sldId id="2147469935"/>
            <p14:sldId id="387"/>
            <p14:sldId id="386"/>
            <p14:sldId id="389"/>
          </p14:sldIdLst>
        </p14:section>
        <p14:section name=".NET MAUI" id="{BA6762B0-0782-4CF8-8C6D-8820AF64CF8F}">
          <p14:sldIdLst>
            <p14:sldId id="391"/>
            <p14:sldId id="2147469507"/>
            <p14:sldId id="373"/>
            <p14:sldId id="2147469923"/>
            <p14:sldId id="2147469922"/>
            <p14:sldId id="2147469924"/>
            <p14:sldId id="375"/>
            <p14:sldId id="2147469925"/>
            <p14:sldId id="2147469926"/>
          </p14:sldIdLst>
        </p14:section>
        <p14:section name="Setup" id="{35FF8937-8EAA-4984-8FB3-492778D0B755}">
          <p14:sldIdLst>
            <p14:sldId id="264"/>
            <p14:sldId id="329"/>
            <p14:sldId id="330"/>
            <p14:sldId id="352"/>
            <p14:sldId id="374"/>
            <p14:sldId id="2147469927"/>
            <p14:sldId id="334"/>
            <p14:sldId id="2147469928"/>
          </p14:sldIdLst>
        </p14:section>
        <p14:section name="Layouts" id="{A5D22312-69A9-4264-9918-4FDF305FBCA6}">
          <p14:sldIdLst>
            <p14:sldId id="2147469929"/>
            <p14:sldId id="2147469930"/>
            <p14:sldId id="2147469931"/>
            <p14:sldId id="306"/>
            <p14:sldId id="370"/>
            <p14:sldId id="351"/>
          </p14:sldIdLst>
        </p14:section>
        <p14:section name="Controls" id="{63BCD4EE-0A1C-4705-B740-00D2707E7B37}">
          <p14:sldIdLst>
            <p14:sldId id="272"/>
            <p14:sldId id="2147469932"/>
            <p14:sldId id="2147469933"/>
            <p14:sldId id="2147469934"/>
            <p14:sldId id="392"/>
            <p14:sldId id="393"/>
            <p14:sldId id="394"/>
            <p14:sldId id="395"/>
            <p14:sldId id="273"/>
          </p14:sldIdLst>
        </p14:section>
        <p14:section name="Bonus - Pages" id="{6DBB7EEE-FA77-42AA-B0DB-A361AD808517}">
          <p14:sldIdLst>
            <p14:sldId id="381"/>
            <p14:sldId id="382"/>
            <p14:sldId id="293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482AC"/>
    <a:srgbClr val="AA59A2"/>
    <a:srgbClr val="7DC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9" autoAdjust="0"/>
    <p:restoredTop sz="83384" autoAdjust="0"/>
  </p:normalViewPr>
  <p:slideViewPr>
    <p:cSldViewPr snapToGrid="0">
      <p:cViewPr varScale="1">
        <p:scale>
          <a:sx n="106" d="100"/>
          <a:sy n="106" d="100"/>
        </p:scale>
        <p:origin x="660" y="96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15F11D75-C42A-477F-820E-5A3121D885A8}" type="presOf" srcId="{B1832389-E458-4F5F-A40A-B0991AAA8939}" destId="{9B2FD640-83E7-4FB7-9FE7-31CCC4FAEE2C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</a:t>
          </a:r>
          <a:r>
            <a:rPr lang="en-US" dirty="0">
              <a:solidFill>
                <a:schemeClr val="bg1"/>
              </a:solidFill>
            </a:rPr>
            <a:t>Pages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</a:t>
          </a:r>
          <a:r>
            <a:rPr lang="en-US" dirty="0">
              <a:solidFill>
                <a:schemeClr val="bg1"/>
              </a:solidFill>
            </a:rPr>
            <a:t>Pages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</a:t>
          </a:r>
          <a:r>
            <a:rPr lang="en-US" dirty="0">
              <a:solidFill>
                <a:schemeClr val="bg1"/>
              </a:solidFill>
            </a:rPr>
            <a:t>Pages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</a:t>
          </a:r>
          <a:r>
            <a:rPr lang="en-US" sz="2300" kern="1200" dirty="0">
              <a:solidFill>
                <a:schemeClr val="bg1"/>
              </a:solidFill>
            </a:rPr>
            <a:t>Pages</a:t>
          </a:r>
        </a:p>
      </dsp:txBody>
      <dsp:txXfrm>
        <a:off x="183235" y="0"/>
        <a:ext cx="11825529" cy="3545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</a:t>
          </a:r>
          <a:r>
            <a:rPr lang="en-US" sz="2300" kern="1200" dirty="0">
              <a:solidFill>
                <a:schemeClr val="bg1"/>
              </a:solidFill>
            </a:rPr>
            <a:t>Pages</a:t>
          </a:r>
        </a:p>
      </dsp:txBody>
      <dsp:txXfrm>
        <a:off x="183235" y="0"/>
        <a:ext cx="11825529" cy="354564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</a:t>
          </a:r>
          <a:r>
            <a:rPr lang="en-US" sz="2300" kern="1200" dirty="0">
              <a:solidFill>
                <a:schemeClr val="bg1"/>
              </a:solidFill>
            </a:rPr>
            <a:t>Pages</a:t>
          </a:r>
        </a:p>
      </dsp:txBody>
      <dsp:txXfrm>
        <a:off x="183235" y="0"/>
        <a:ext cx="11825529" cy="3545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795E8-66B5-4696-B483-F1F9FA0B53D4}" type="datetimeFigureOut">
              <a:rPr lang="cs-CZ" smtClean="0"/>
              <a:t>19.02.2024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3A0E2-AD07-41C5-B242-3B425ECC781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141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3A0E2-AD07-41C5-B242-3B425ECC781C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5985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4E7EBF-8FEE-4079-889B-EEE134D308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49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AAB – Android </a:t>
            </a:r>
            <a:r>
              <a:rPr lang="sk-SK" dirty="0" err="1"/>
              <a:t>App</a:t>
            </a:r>
            <a:r>
              <a:rPr lang="sk-SK" dirty="0"/>
              <a:t> </a:t>
            </a:r>
            <a:r>
              <a:rPr lang="sk-SK" dirty="0" err="1"/>
              <a:t>Bundle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87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920D8-C906-41F5-9ADC-FAE55DB63D22}" type="slidenum">
              <a:rPr lang="sk-SK" smtClean="0"/>
              <a:t>16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25507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920D8-C906-41F5-9ADC-FAE55DB63D22}" type="slidenum">
              <a:rPr lang="sk-SK" smtClean="0"/>
              <a:t>21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00969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58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of a page</a:t>
            </a:r>
            <a:r>
              <a:rPr lang="en-US" baseline="0" dirty="0"/>
              <a:t> are layouts</a:t>
            </a:r>
          </a:p>
          <a:p>
            <a:r>
              <a:rPr lang="en-US" baseline="0" dirty="0"/>
              <a:t>A lot of options from something simple like a stack panel to complex and powerful grids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4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AAD347D-5ACD-4C99-B74B-A9C85AD731AF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5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5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634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12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9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04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9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4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1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3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75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AAD347D-5ACD-4C99-B74B-A9C85AD731AF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2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3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0.emf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hyperlink" Target="https://www.xamarin.com/download" TargetMode="External"/><Relationship Id="rId7" Type="http://schemas.openxmlformats.org/officeDocument/2006/relationships/diagramLayout" Target="../diagrams/layout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5.xml"/><Relationship Id="rId5" Type="http://schemas.openxmlformats.org/officeDocument/2006/relationships/image" Target="../media/image12.png"/><Relationship Id="rId10" Type="http://schemas.microsoft.com/office/2007/relationships/diagramDrawing" Target="../diagrams/drawing15.xml"/><Relationship Id="rId4" Type="http://schemas.openxmlformats.org/officeDocument/2006/relationships/image" Target="../media/image11.png"/><Relationship Id="rId9" Type="http://schemas.openxmlformats.org/officeDocument/2006/relationships/diagramColors" Target="../diagrams/colors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3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2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3.xml"/><Relationship Id="rId5" Type="http://schemas.openxmlformats.org/officeDocument/2006/relationships/diagramData" Target="../diagrams/data23.xml"/><Relationship Id="rId4" Type="http://schemas.openxmlformats.org/officeDocument/2006/relationships/image" Target="../media/image19.png"/><Relationship Id="rId9" Type="http://schemas.microsoft.com/office/2007/relationships/diagramDrawing" Target="../diagrams/drawing23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2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5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2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5.xml"/><Relationship Id="rId5" Type="http://schemas.openxmlformats.org/officeDocument/2006/relationships/diagramData" Target="../diagrams/data25.xml"/><Relationship Id="rId4" Type="http://schemas.openxmlformats.org/officeDocument/2006/relationships/image" Target="../media/image21.png"/><Relationship Id="rId9" Type="http://schemas.microsoft.com/office/2007/relationships/diagramDrawing" Target="../diagrams/drawing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0.xm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microsoft.com/office/2007/relationships/diagramDrawing" Target="../diagrams/drawing3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diagramColors" Target="../diagrams/colors30.xml"/><Relationship Id="rId5" Type="http://schemas.openxmlformats.org/officeDocument/2006/relationships/image" Target="../media/image27.png"/><Relationship Id="rId10" Type="http://schemas.openxmlformats.org/officeDocument/2006/relationships/diagramQuickStyle" Target="../diagrams/quickStyle30.xml"/><Relationship Id="rId4" Type="http://schemas.openxmlformats.org/officeDocument/2006/relationships/image" Target="../media/image26.png"/><Relationship Id="rId9" Type="http://schemas.openxmlformats.org/officeDocument/2006/relationships/diagramLayout" Target="../diagrams/layout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image" Target="../media/image31.png"/><Relationship Id="rId7" Type="http://schemas.openxmlformats.org/officeDocument/2006/relationships/diagramData" Target="../diagrams/data3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diagramDrawing" Target="../diagrams/drawing31.xml"/><Relationship Id="rId5" Type="http://schemas.openxmlformats.org/officeDocument/2006/relationships/image" Target="../media/image33.png"/><Relationship Id="rId10" Type="http://schemas.openxmlformats.org/officeDocument/2006/relationships/diagramColors" Target="../diagrams/colors31.xml"/><Relationship Id="rId4" Type="http://schemas.openxmlformats.org/officeDocument/2006/relationships/image" Target="../media/image32.png"/><Relationship Id="rId9" Type="http://schemas.openxmlformats.org/officeDocument/2006/relationships/diagramQuickStyle" Target="../diagrams/quickStyl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2.xml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microsoft.com/office/2007/relationships/diagramDrawing" Target="../diagrams/drawing3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diagramColors" Target="../diagrams/colors32.xml"/><Relationship Id="rId5" Type="http://schemas.openxmlformats.org/officeDocument/2006/relationships/image" Target="../media/image38.png"/><Relationship Id="rId10" Type="http://schemas.openxmlformats.org/officeDocument/2006/relationships/diagramQuickStyle" Target="../diagrams/quickStyle32.xml"/><Relationship Id="rId4" Type="http://schemas.openxmlformats.org/officeDocument/2006/relationships/image" Target="../media/image37.png"/><Relationship Id="rId9" Type="http://schemas.openxmlformats.org/officeDocument/2006/relationships/diagramLayout" Target="../diagrams/layout3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33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13" Type="http://schemas.microsoft.com/office/2007/relationships/diagramDrawing" Target="../diagrams/drawing35.xml"/><Relationship Id="rId3" Type="http://schemas.openxmlformats.org/officeDocument/2006/relationships/image" Target="../media/image44.png"/><Relationship Id="rId7" Type="http://schemas.openxmlformats.org/officeDocument/2006/relationships/diagramColors" Target="../diagrams/colors34.xml"/><Relationship Id="rId12" Type="http://schemas.openxmlformats.org/officeDocument/2006/relationships/diagramColors" Target="../diagrams/colors3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4.xml"/><Relationship Id="rId11" Type="http://schemas.openxmlformats.org/officeDocument/2006/relationships/diagramQuickStyle" Target="../diagrams/quickStyle35.xml"/><Relationship Id="rId5" Type="http://schemas.openxmlformats.org/officeDocument/2006/relationships/diagramLayout" Target="../diagrams/layout34.xml"/><Relationship Id="rId10" Type="http://schemas.openxmlformats.org/officeDocument/2006/relationships/diagramLayout" Target="../diagrams/layout35.xml"/><Relationship Id="rId4" Type="http://schemas.openxmlformats.org/officeDocument/2006/relationships/diagramData" Target="../diagrams/data34.xml"/><Relationship Id="rId9" Type="http://schemas.openxmlformats.org/officeDocument/2006/relationships/diagramData" Target="../diagrams/data3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6.xml"/><Relationship Id="rId3" Type="http://schemas.openxmlformats.org/officeDocument/2006/relationships/image" Target="../media/image46.png"/><Relationship Id="rId7" Type="http://schemas.openxmlformats.org/officeDocument/2006/relationships/diagramData" Target="../diagrams/data36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microsoft.com/office/2007/relationships/diagramDrawing" Target="../diagrams/drawing36.xml"/><Relationship Id="rId5" Type="http://schemas.openxmlformats.org/officeDocument/2006/relationships/image" Target="../media/image48.png"/><Relationship Id="rId10" Type="http://schemas.openxmlformats.org/officeDocument/2006/relationships/diagramColors" Target="../diagrams/colors36.xml"/><Relationship Id="rId4" Type="http://schemas.openxmlformats.org/officeDocument/2006/relationships/image" Target="../media/image47.png"/><Relationship Id="rId9" Type="http://schemas.openxmlformats.org/officeDocument/2006/relationships/diagramQuickStyle" Target="../diagrams/quickStyle36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37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38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39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40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4" Type="http://schemas.openxmlformats.org/officeDocument/2006/relationships/diagramData" Target="../diagrams/data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www.youtube.com/playlist?list=PLMD3_JXajX1iWN-KFRie7esaE9NP7eBlf" TargetMode="External"/><Relationship Id="rId7" Type="http://schemas.openxmlformats.org/officeDocument/2006/relationships/diagramColors" Target="../diagrams/colors4.xml"/><Relationship Id="rId2" Type="http://schemas.openxmlformats.org/officeDocument/2006/relationships/hyperlink" Target="https://github.com/jasho/pv239-maui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openxmlformats.org/officeDocument/2006/relationships/image" Target="../media/image5.png"/><Relationship Id="rId10" Type="http://schemas.microsoft.com/office/2007/relationships/diagramDrawing" Target="../diagrams/drawing6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diagramQuickStyle" Target="../diagrams/quickStyle7.xml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12" Type="http://schemas.openxmlformats.org/officeDocument/2006/relationships/diagramLayout" Target="../diagrams/layout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diagramData" Target="../diagrams/data7.xml"/><Relationship Id="rId5" Type="http://schemas.openxmlformats.org/officeDocument/2006/relationships/image" Target="../media/image8.png"/><Relationship Id="rId15" Type="http://schemas.microsoft.com/office/2007/relationships/diagramDrawing" Target="../diagrams/drawing7.xml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png"/><Relationship Id="rId14" Type="http://schemas.openxmlformats.org/officeDocument/2006/relationships/diagramColors" Target="../diagrams/colors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0ADB4E-94F7-4499-A048-25702426F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739C1-88E5-4F57-A841-A7C8FCEC7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1999"/>
            <a:ext cx="7772400" cy="1851178"/>
          </a:xfrm>
        </p:spPr>
        <p:txBody>
          <a:bodyPr>
            <a:normAutofit/>
          </a:bodyPr>
          <a:lstStyle/>
          <a:p>
            <a:r>
              <a:rPr lang="cs-CZ" dirty="0"/>
              <a:t>PV239 - 01 </a:t>
            </a:r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41AC4-A104-493E-BE3A-BC9165169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571999"/>
            <a:ext cx="3200400" cy="1851178"/>
          </a:xfrm>
        </p:spPr>
        <p:txBody>
          <a:bodyPr>
            <a:normAutofit/>
          </a:bodyPr>
          <a:lstStyle/>
          <a:p>
            <a:r>
              <a:rPr lang="cs-CZ" dirty="0"/>
              <a:t>Roman </a:t>
            </a:r>
            <a:r>
              <a:rPr lang="cs-CZ" dirty="0" err="1"/>
              <a:t>Ja</a:t>
            </a:r>
            <a:r>
              <a:rPr lang="sk-SK" dirty="0"/>
              <a:t>šek</a:t>
            </a:r>
          </a:p>
          <a:p>
            <a:r>
              <a:rPr lang="sk-SK" dirty="0"/>
              <a:t>Riganti s.r.o.</a:t>
            </a:r>
            <a:endParaRPr lang="cs-CZ" dirty="0"/>
          </a:p>
          <a:p>
            <a:r>
              <a:rPr lang="sk-SK" dirty="0" err="1"/>
              <a:t>roman.jasek</a:t>
            </a:r>
            <a:r>
              <a:rPr lang="en-US" dirty="0"/>
              <a:t>@riganti.cz</a:t>
            </a:r>
            <a:endParaRPr lang="sk-S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D96B72-46E2-410D-AD3A-DA76EE6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233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8498B7-553E-4F59-A6D1-B7F56A185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040388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374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8654-1990-4B5B-BB0B-C0B9E0A4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AB987-1763-4876-8478-10B081580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 specific UI</a:t>
            </a:r>
          </a:p>
          <a:p>
            <a:pPr lvl="1"/>
            <a:r>
              <a:rPr lang="en-US" dirty="0"/>
              <a:t>Different platforms - different ways of defining UI</a:t>
            </a:r>
          </a:p>
          <a:p>
            <a:pPr lvl="1"/>
            <a:r>
              <a:rPr lang="en-US" dirty="0"/>
              <a:t>Can be defined separately using platform specific APIs</a:t>
            </a:r>
          </a:p>
          <a:p>
            <a:pPr lvl="1"/>
            <a:r>
              <a:rPr lang="en-US" dirty="0"/>
              <a:t>.NET for Android, .NET for iOS, .NET for </a:t>
            </a:r>
            <a:r>
              <a:rPr lang="en-US" dirty="0" err="1"/>
              <a:t>MacOs</a:t>
            </a:r>
            <a:r>
              <a:rPr lang="en-US" dirty="0"/>
              <a:t>, </a:t>
            </a:r>
            <a:r>
              <a:rPr lang="en-US" dirty="0" err="1"/>
              <a:t>WinUI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Common UI</a:t>
            </a:r>
          </a:p>
          <a:p>
            <a:pPr lvl="1"/>
            <a:r>
              <a:rPr lang="en-US" dirty="0"/>
              <a:t>Single framework for defining UI – mobile &amp; desktop</a:t>
            </a:r>
          </a:p>
          <a:p>
            <a:pPr lvl="1"/>
            <a:r>
              <a:rPr lang="en-US" dirty="0"/>
              <a:t>XAML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194E25-8BFB-EB22-469C-399B5EC958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7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935BC-3AE3-4CA1-8AB0-A936C5F1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</a:t>
            </a:r>
            <a:r>
              <a:rPr lang="sk-SK" dirty="0"/>
              <a:t>Android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C59-D763-41C5-9274-727CE84AF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compiles to intermediate language (IL)</a:t>
            </a:r>
          </a:p>
          <a:p>
            <a:r>
              <a:rPr lang="en-US" dirty="0"/>
              <a:t>IL + JIT in app</a:t>
            </a:r>
          </a:p>
        </p:txBody>
      </p:sp>
      <p:sp>
        <p:nvSpPr>
          <p:cNvPr id="5" name="Rounded Rectangle 48">
            <a:extLst>
              <a:ext uri="{FF2B5EF4-FFF2-40B4-BE49-F238E27FC236}">
                <a16:creationId xmlns:a16="http://schemas.microsoft.com/office/drawing/2014/main" id="{0B2F9740-1616-4BB7-817F-0A6EAC7AC442}"/>
              </a:ext>
            </a:extLst>
          </p:cNvPr>
          <p:cNvSpPr/>
          <p:nvPr/>
        </p:nvSpPr>
        <p:spPr>
          <a:xfrm>
            <a:off x="5582101" y="3912844"/>
            <a:ext cx="1486539" cy="1486539"/>
          </a:xfrm>
          <a:prstGeom prst="roundRect">
            <a:avLst/>
          </a:prstGeom>
          <a:solidFill>
            <a:srgbClr val="70D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.AAB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DCC2EE-C3FC-4988-9D78-F70C129952D7}"/>
              </a:ext>
            </a:extLst>
          </p:cNvPr>
          <p:cNvSpPr/>
          <p:nvPr/>
        </p:nvSpPr>
        <p:spPr>
          <a:xfrm>
            <a:off x="3172955" y="3874500"/>
            <a:ext cx="1560930" cy="1560930"/>
          </a:xfrm>
          <a:prstGeom prst="ellipse">
            <a:avLst/>
          </a:prstGeom>
          <a:solidFill>
            <a:srgbClr val="386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B641F9-E1C8-4B71-B3BE-D3333662E339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>
            <a:off x="4733885" y="4654965"/>
            <a:ext cx="848216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9162E3-796C-493A-A3B4-F377B95EE687}"/>
              </a:ext>
            </a:extLst>
          </p:cNvPr>
          <p:cNvSpPr txBox="1"/>
          <p:nvPr/>
        </p:nvSpPr>
        <p:spPr>
          <a:xfrm>
            <a:off x="568157" y="3874500"/>
            <a:ext cx="736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60F58-70DC-43A7-859D-692B8D9E291B}"/>
              </a:ext>
            </a:extLst>
          </p:cNvPr>
          <p:cNvSpPr txBox="1"/>
          <p:nvPr/>
        </p:nvSpPr>
        <p:spPr>
          <a:xfrm>
            <a:off x="830865" y="4438872"/>
            <a:ext cx="52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5B243C-6980-4B92-A2AD-DBA56E538634}"/>
              </a:ext>
            </a:extLst>
          </p:cNvPr>
          <p:cNvSpPr txBox="1"/>
          <p:nvPr/>
        </p:nvSpPr>
        <p:spPr>
          <a:xfrm>
            <a:off x="192434" y="4957626"/>
            <a:ext cx="116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Bindings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D2B1AB-B621-4216-9860-B7B4AFDC496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353393" y="4638927"/>
            <a:ext cx="1717984" cy="0"/>
          </a:xfrm>
          <a:prstGeom prst="line">
            <a:avLst/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55">
            <a:extLst>
              <a:ext uri="{FF2B5EF4-FFF2-40B4-BE49-F238E27FC236}">
                <a16:creationId xmlns:a16="http://schemas.microsoft.com/office/drawing/2014/main" id="{4674C63F-A392-4D4C-995F-058DBD731C86}"/>
              </a:ext>
            </a:extLst>
          </p:cNvPr>
          <p:cNvCxnSpPr>
            <a:cxnSpLocks/>
          </p:cNvCxnSpPr>
          <p:nvPr/>
        </p:nvCxnSpPr>
        <p:spPr>
          <a:xfrm rot="10800000">
            <a:off x="1353394" y="4118058"/>
            <a:ext cx="1721651" cy="311311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00F611C3-4ECA-4064-AAF8-89A34DC98E89}"/>
              </a:ext>
            </a:extLst>
          </p:cNvPr>
          <p:cNvCxnSpPr>
            <a:cxnSpLocks/>
          </p:cNvCxnSpPr>
          <p:nvPr/>
        </p:nvCxnSpPr>
        <p:spPr>
          <a:xfrm flipV="1">
            <a:off x="1353394" y="4851336"/>
            <a:ext cx="1721651" cy="306345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FAD3B5-9398-4ED8-8E31-A280D8026A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068640" y="4654965"/>
            <a:ext cx="1160960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1CF727-D83A-4D29-9073-159AC5465EB2}"/>
              </a:ext>
            </a:extLst>
          </p:cNvPr>
          <p:cNvGrpSpPr/>
          <p:nvPr/>
        </p:nvGrpSpPr>
        <p:grpSpPr>
          <a:xfrm>
            <a:off x="8229600" y="2753230"/>
            <a:ext cx="2214527" cy="3803469"/>
            <a:chOff x="8058621" y="4076700"/>
            <a:chExt cx="2527726" cy="43413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1E9481F-77F8-4422-8818-D28F85C21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621" y="4076700"/>
              <a:ext cx="2527726" cy="434139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28AB7A-694E-4607-B31B-C7BE22D99D30}"/>
                </a:ext>
              </a:extLst>
            </p:cNvPr>
            <p:cNvSpPr/>
            <p:nvPr/>
          </p:nvSpPr>
          <p:spPr>
            <a:xfrm>
              <a:off x="8290560" y="4320540"/>
              <a:ext cx="2057400" cy="3436620"/>
            </a:xfrm>
            <a:prstGeom prst="rect">
              <a:avLst/>
            </a:prstGeom>
            <a:solidFill>
              <a:srgbClr val="70D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endParaRPr lang="en-US" sz="675" kern="0">
                <a:solidFill>
                  <a:schemeClr val="tx2"/>
                </a:solidFill>
                <a:latin typeface="Calibri" panose="020F0502020204030204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9BF7F93-F146-4103-9322-42902911A065}"/>
                </a:ext>
              </a:extLst>
            </p:cNvPr>
            <p:cNvSpPr/>
            <p:nvPr/>
          </p:nvSpPr>
          <p:spPr>
            <a:xfrm>
              <a:off x="8471535" y="4657619"/>
              <a:ext cx="1695450" cy="1695450"/>
            </a:xfrm>
            <a:prstGeom prst="ellipse">
              <a:avLst/>
            </a:prstGeom>
            <a:solidFill>
              <a:srgbClr val="386D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IL</a:t>
              </a:r>
              <a:b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+</a:t>
              </a:r>
              <a:b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JIT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BF644A-3664-4374-9713-E9BA666E3F59}"/>
                </a:ext>
              </a:extLst>
            </p:cNvPr>
            <p:cNvSpPr txBox="1"/>
            <p:nvPr/>
          </p:nvSpPr>
          <p:spPr>
            <a:xfrm>
              <a:off x="8414928" y="6641076"/>
              <a:ext cx="1876426" cy="69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Runs</a:t>
              </a: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natively</a:t>
              </a: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CB949C-44EB-9465-C08C-01F327B31F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30991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1984-2C83-40DE-B5BF-7A3A64B2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How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Works - </a:t>
            </a:r>
            <a:r>
              <a:rPr lang="sk-SK" dirty="0" err="1"/>
              <a:t>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E5CEF-61C5-4BCC-8207-EE020AC6D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ahead-of-time (AOT) compiled to native ARM </a:t>
            </a:r>
            <a:r>
              <a:rPr lang="sk-SK" dirty="0" err="1"/>
              <a:t>binary</a:t>
            </a:r>
            <a:endParaRPr lang="en-US" dirty="0"/>
          </a:p>
          <a:p>
            <a:endParaRPr lang="en-US" dirty="0"/>
          </a:p>
        </p:txBody>
      </p:sp>
      <p:sp>
        <p:nvSpPr>
          <p:cNvPr id="5" name="Rounded Rectangle 48">
            <a:extLst>
              <a:ext uri="{FF2B5EF4-FFF2-40B4-BE49-F238E27FC236}">
                <a16:creationId xmlns:a16="http://schemas.microsoft.com/office/drawing/2014/main" id="{83AE14FD-1067-42E4-94D3-D785831E27F7}"/>
              </a:ext>
            </a:extLst>
          </p:cNvPr>
          <p:cNvSpPr/>
          <p:nvPr/>
        </p:nvSpPr>
        <p:spPr>
          <a:xfrm>
            <a:off x="5582101" y="3912844"/>
            <a:ext cx="1486539" cy="1486539"/>
          </a:xfrm>
          <a:prstGeom prst="round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sk-SK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IPA</a:t>
            </a:r>
            <a:endParaRPr lang="en-US" sz="4000" kern="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F9D5E-02EC-4529-A468-E3C0067DB41A}"/>
              </a:ext>
            </a:extLst>
          </p:cNvPr>
          <p:cNvSpPr/>
          <p:nvPr/>
        </p:nvSpPr>
        <p:spPr>
          <a:xfrm>
            <a:off x="3172955" y="3874500"/>
            <a:ext cx="1560930" cy="156093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sk-SK" sz="37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AOT</a:t>
            </a:r>
            <a:endParaRPr lang="en-US" sz="3700" kern="0" dirty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F38D49-2643-4545-856C-463D0565D583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>
            <a:off x="4733885" y="4654965"/>
            <a:ext cx="848216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754F94-C713-4E6F-8494-DC2BAF166008}"/>
              </a:ext>
            </a:extLst>
          </p:cNvPr>
          <p:cNvSpPr txBox="1"/>
          <p:nvPr/>
        </p:nvSpPr>
        <p:spPr>
          <a:xfrm>
            <a:off x="568157" y="3874500"/>
            <a:ext cx="736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C7DBD-4397-4A71-BC91-365066638723}"/>
              </a:ext>
            </a:extLst>
          </p:cNvPr>
          <p:cNvSpPr txBox="1"/>
          <p:nvPr/>
        </p:nvSpPr>
        <p:spPr>
          <a:xfrm>
            <a:off x="830865" y="4438872"/>
            <a:ext cx="52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2F3B0-E5D9-449D-81BD-446F2D0839AD}"/>
              </a:ext>
            </a:extLst>
          </p:cNvPr>
          <p:cNvSpPr txBox="1"/>
          <p:nvPr/>
        </p:nvSpPr>
        <p:spPr>
          <a:xfrm>
            <a:off x="192434" y="4957626"/>
            <a:ext cx="116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Bindings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7DD9A9-7A67-4AE1-AE2C-F0B6DB00283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353393" y="4638927"/>
            <a:ext cx="1717984" cy="0"/>
          </a:xfrm>
          <a:prstGeom prst="line">
            <a:avLst/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55">
            <a:extLst>
              <a:ext uri="{FF2B5EF4-FFF2-40B4-BE49-F238E27FC236}">
                <a16:creationId xmlns:a16="http://schemas.microsoft.com/office/drawing/2014/main" id="{9E18B757-2A55-414D-91CE-176934362323}"/>
              </a:ext>
            </a:extLst>
          </p:cNvPr>
          <p:cNvCxnSpPr>
            <a:cxnSpLocks/>
          </p:cNvCxnSpPr>
          <p:nvPr/>
        </p:nvCxnSpPr>
        <p:spPr>
          <a:xfrm rot="10800000">
            <a:off x="1353394" y="4118058"/>
            <a:ext cx="1721651" cy="311311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8F5A6C2D-6B48-4054-9198-615EFD936295}"/>
              </a:ext>
            </a:extLst>
          </p:cNvPr>
          <p:cNvCxnSpPr>
            <a:cxnSpLocks/>
          </p:cNvCxnSpPr>
          <p:nvPr/>
        </p:nvCxnSpPr>
        <p:spPr>
          <a:xfrm flipV="1">
            <a:off x="1353394" y="4851336"/>
            <a:ext cx="1721651" cy="306345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1FD4A5-B249-423D-8A78-3C96A9E1576F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068640" y="4654965"/>
            <a:ext cx="1160960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542C68-B23C-4F4F-8BAE-7F905A2E0896}"/>
              </a:ext>
            </a:extLst>
          </p:cNvPr>
          <p:cNvGrpSpPr/>
          <p:nvPr/>
        </p:nvGrpSpPr>
        <p:grpSpPr>
          <a:xfrm>
            <a:off x="8229600" y="2753230"/>
            <a:ext cx="2214527" cy="3803469"/>
            <a:chOff x="8058621" y="4076700"/>
            <a:chExt cx="2527726" cy="43413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40748A-8860-469E-AD00-16E9B63E9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621" y="4076700"/>
              <a:ext cx="2527726" cy="434139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0599B3-DDB9-462C-A38C-0AE3B4218A0C}"/>
                </a:ext>
              </a:extLst>
            </p:cNvPr>
            <p:cNvSpPr/>
            <p:nvPr/>
          </p:nvSpPr>
          <p:spPr>
            <a:xfrm>
              <a:off x="8290560" y="4320540"/>
              <a:ext cx="2057400" cy="3436620"/>
            </a:xfrm>
            <a:prstGeom prst="rect">
              <a:avLst/>
            </a:prstGeom>
            <a:solidFill>
              <a:srgbClr val="F7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endParaRPr lang="en-US" sz="675" kern="0">
                <a:solidFill>
                  <a:schemeClr val="tx2"/>
                </a:solidFill>
                <a:latin typeface="Calibri" panose="020F0502020204030204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D11D5D-219D-4F00-964F-157DA740E606}"/>
                </a:ext>
              </a:extLst>
            </p:cNvPr>
            <p:cNvSpPr/>
            <p:nvPr/>
          </p:nvSpPr>
          <p:spPr>
            <a:xfrm>
              <a:off x="8471535" y="4657619"/>
              <a:ext cx="1695451" cy="1695450"/>
            </a:xfrm>
            <a:prstGeom prst="ellipse">
              <a:avLst/>
            </a:prstGeom>
            <a:solidFill>
              <a:srgbClr val="7B5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sk-SK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ARM</a:t>
              </a:r>
            </a:p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sk-SK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BINARY</a:t>
              </a:r>
              <a:endParaRPr lang="en-US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7639E6-15E3-4C08-9012-1225BAD458DC}"/>
                </a:ext>
              </a:extLst>
            </p:cNvPr>
            <p:cNvSpPr txBox="1"/>
            <p:nvPr/>
          </p:nvSpPr>
          <p:spPr>
            <a:xfrm>
              <a:off x="8414928" y="6641076"/>
              <a:ext cx="1876426" cy="69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Runs</a:t>
              </a: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natively</a:t>
              </a: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7BA759D-C218-C3EE-6F5D-4713F253E8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6651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B82A-D3E9-4658-B323-06288F34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– </a:t>
            </a:r>
            <a:r>
              <a:rPr lang="sk-SK" dirty="0" err="1"/>
              <a:t>MacOS</a:t>
            </a:r>
            <a:r>
              <a:rPr lang="sk-SK" dirty="0"/>
              <a:t> </a:t>
            </a:r>
            <a:r>
              <a:rPr lang="en-US" dirty="0"/>
              <a:t>&amp;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1125-C103-482A-B29A-E50F6241B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53" y="1802292"/>
            <a:ext cx="10967171" cy="4543563"/>
          </a:xfrm>
        </p:spPr>
        <p:txBody>
          <a:bodyPr>
            <a:normAutofit/>
          </a:bodyPr>
          <a:lstStyle/>
          <a:p>
            <a:r>
              <a:rPr lang="en-US" dirty="0"/>
              <a:t>MacOS</a:t>
            </a:r>
          </a:p>
          <a:p>
            <a:pPr lvl="1"/>
            <a:r>
              <a:rPr lang="en-US" dirty="0"/>
              <a:t>Using Mac Catalyst</a:t>
            </a:r>
          </a:p>
          <a:p>
            <a:pPr lvl="2"/>
            <a:r>
              <a:rPr lang="en-US" dirty="0"/>
              <a:t>Apple’s solution to bring iOS Apps to desktop</a:t>
            </a:r>
          </a:p>
          <a:p>
            <a:pPr lvl="2"/>
            <a:r>
              <a:rPr lang="en-US" dirty="0"/>
              <a:t>Provides access to Mac OS APIs</a:t>
            </a:r>
          </a:p>
          <a:p>
            <a:r>
              <a:rPr lang="en-US" dirty="0"/>
              <a:t>Windows</a:t>
            </a:r>
          </a:p>
          <a:p>
            <a:pPr lvl="1"/>
            <a:r>
              <a:rPr lang="en-US" dirty="0" err="1"/>
              <a:t>WinUI</a:t>
            </a:r>
            <a:r>
              <a:rPr lang="en-US" dirty="0"/>
              <a:t> 3 library</a:t>
            </a:r>
          </a:p>
          <a:p>
            <a:pPr lvl="1"/>
            <a:r>
              <a:rPr lang="en-US" dirty="0"/>
              <a:t>Native apps and UWP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F3E575-163F-01B9-C466-9C93D523BE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9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FCAC-334D-4DCF-9643-A3E70D06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.NET MAUI Works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FC4CAB-7450-438D-A541-AE6DCE85DEB0}"/>
              </a:ext>
            </a:extLst>
          </p:cNvPr>
          <p:cNvSpPr/>
          <p:nvPr/>
        </p:nvSpPr>
        <p:spPr>
          <a:xfrm>
            <a:off x="2281745" y="1725778"/>
            <a:ext cx="6705600" cy="569158"/>
          </a:xfrm>
          <a:prstGeom prst="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Application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E4AFF1-4BEA-4CEF-9574-DBC288DE6B42}"/>
              </a:ext>
            </a:extLst>
          </p:cNvPr>
          <p:cNvSpPr/>
          <p:nvPr/>
        </p:nvSpPr>
        <p:spPr>
          <a:xfrm>
            <a:off x="2281745" y="2459305"/>
            <a:ext cx="6705600" cy="569158"/>
          </a:xfrm>
          <a:prstGeom prst="rect">
            <a:avLst/>
          </a:prstGeom>
          <a:solidFill>
            <a:srgbClr val="7D2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MAUI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C5019D-5280-4D43-A243-351EE1FD8275}"/>
              </a:ext>
            </a:extLst>
          </p:cNvPr>
          <p:cNvSpPr/>
          <p:nvPr/>
        </p:nvSpPr>
        <p:spPr>
          <a:xfrm>
            <a:off x="2281745" y="3880914"/>
            <a:ext cx="6705600" cy="569158"/>
          </a:xfrm>
          <a:prstGeom prst="rect">
            <a:avLst/>
          </a:prstGeom>
          <a:solidFill>
            <a:srgbClr val="481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BCL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4E4BD7-6592-4303-8622-1991C32CF148}"/>
              </a:ext>
            </a:extLst>
          </p:cNvPr>
          <p:cNvSpPr/>
          <p:nvPr/>
        </p:nvSpPr>
        <p:spPr>
          <a:xfrm>
            <a:off x="2281745" y="4595226"/>
            <a:ext cx="4957255" cy="569158"/>
          </a:xfrm>
          <a:prstGeom prst="rect">
            <a:avLst/>
          </a:prstGeom>
          <a:solidFill>
            <a:srgbClr val="009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Mono</a:t>
            </a:r>
            <a:r>
              <a:rPr lang="sk-SK" dirty="0"/>
              <a:t> </a:t>
            </a:r>
            <a:r>
              <a:rPr lang="sk-SK" dirty="0" err="1"/>
              <a:t>Runtime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856561-6C91-4561-836D-4414B985FCF1}"/>
              </a:ext>
            </a:extLst>
          </p:cNvPr>
          <p:cNvSpPr/>
          <p:nvPr/>
        </p:nvSpPr>
        <p:spPr>
          <a:xfrm>
            <a:off x="2281745" y="3168005"/>
            <a:ext cx="1528255" cy="569158"/>
          </a:xfrm>
          <a:prstGeom prst="rect">
            <a:avLst/>
          </a:prstGeom>
          <a:solidFill>
            <a:srgbClr val="70D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</a:t>
            </a:r>
            <a:r>
              <a:rPr lang="sk-SK" dirty="0" err="1"/>
              <a:t>for</a:t>
            </a:r>
            <a:r>
              <a:rPr lang="sk-SK" dirty="0"/>
              <a:t> Android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8B7A92-5301-4A94-93BA-95404DA1AC4D}"/>
              </a:ext>
            </a:extLst>
          </p:cNvPr>
          <p:cNvSpPr/>
          <p:nvPr/>
        </p:nvSpPr>
        <p:spPr>
          <a:xfrm>
            <a:off x="4007527" y="3168005"/>
            <a:ext cx="1528255" cy="569158"/>
          </a:xfrm>
          <a:prstGeom prst="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iOS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FA4893-40A4-4C88-A6BC-1AB988A3FB67}"/>
              </a:ext>
            </a:extLst>
          </p:cNvPr>
          <p:cNvSpPr/>
          <p:nvPr/>
        </p:nvSpPr>
        <p:spPr>
          <a:xfrm>
            <a:off x="5733309" y="3168005"/>
            <a:ext cx="1528255" cy="569158"/>
          </a:xfrm>
          <a:prstGeom prst="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</a:t>
            </a:r>
            <a:r>
              <a:rPr lang="sk-SK" dirty="0" err="1"/>
              <a:t>for</a:t>
            </a:r>
            <a:r>
              <a:rPr lang="sk-SK" dirty="0"/>
              <a:t> Mac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9686EC-2E14-4C15-A9DF-170589820824}"/>
              </a:ext>
            </a:extLst>
          </p:cNvPr>
          <p:cNvSpPr/>
          <p:nvPr/>
        </p:nvSpPr>
        <p:spPr>
          <a:xfrm>
            <a:off x="7459090" y="3168005"/>
            <a:ext cx="1528255" cy="569158"/>
          </a:xfrm>
          <a:prstGeom prst="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WinUI</a:t>
            </a:r>
            <a:r>
              <a:rPr lang="sk-SK" dirty="0"/>
              <a:t> 3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9963D2-60B0-4A91-A472-9990B7118865}"/>
              </a:ext>
            </a:extLst>
          </p:cNvPr>
          <p:cNvSpPr/>
          <p:nvPr/>
        </p:nvSpPr>
        <p:spPr>
          <a:xfrm>
            <a:off x="2281745" y="5321734"/>
            <a:ext cx="1528255" cy="569158"/>
          </a:xfrm>
          <a:prstGeom prst="rect">
            <a:avLst/>
          </a:prstGeom>
          <a:solidFill>
            <a:srgbClr val="70D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Android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AF62C2-F04B-48E0-9265-F566EBC14558}"/>
              </a:ext>
            </a:extLst>
          </p:cNvPr>
          <p:cNvSpPr/>
          <p:nvPr/>
        </p:nvSpPr>
        <p:spPr>
          <a:xfrm>
            <a:off x="4007527" y="5321734"/>
            <a:ext cx="1528255" cy="569158"/>
          </a:xfrm>
          <a:prstGeom prst="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iOS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AC4E2A-2DFF-46CD-8F53-DCE887E04D3C}"/>
              </a:ext>
            </a:extLst>
          </p:cNvPr>
          <p:cNvSpPr/>
          <p:nvPr/>
        </p:nvSpPr>
        <p:spPr>
          <a:xfrm>
            <a:off x="5733309" y="5321734"/>
            <a:ext cx="1528255" cy="569158"/>
          </a:xfrm>
          <a:prstGeom prst="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macOS</a:t>
            </a:r>
            <a:endParaRPr lang="sk-SK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E292E1-DBF7-4822-A36E-D944B24B8143}"/>
              </a:ext>
            </a:extLst>
          </p:cNvPr>
          <p:cNvSpPr/>
          <p:nvPr/>
        </p:nvSpPr>
        <p:spPr>
          <a:xfrm>
            <a:off x="7459090" y="5321734"/>
            <a:ext cx="1528255" cy="569158"/>
          </a:xfrm>
          <a:prstGeom prst="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Windows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F0823B-ACD3-42D1-9CAD-8F3326E066B6}"/>
              </a:ext>
            </a:extLst>
          </p:cNvPr>
          <p:cNvSpPr/>
          <p:nvPr/>
        </p:nvSpPr>
        <p:spPr>
          <a:xfrm>
            <a:off x="7459090" y="4597577"/>
            <a:ext cx="1528255" cy="569158"/>
          </a:xfrm>
          <a:prstGeom prst="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Win32/</a:t>
            </a:r>
            <a:r>
              <a:rPr lang="sk-SK" dirty="0" err="1"/>
              <a:t>WinRT</a:t>
            </a:r>
            <a:endParaRPr lang="en-US" dirty="0"/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B8F940F7-9287-180D-C407-61BD1CE6AD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76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05A8-2B9A-4823-94C4-4769496D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MAUI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35F85-B92F-4549-87FB-0D2426114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 of Controls</a:t>
            </a:r>
          </a:p>
          <a:p>
            <a:r>
              <a:rPr lang="en-US" dirty="0"/>
              <a:t>Layout engine for pages</a:t>
            </a:r>
          </a:p>
          <a:p>
            <a:r>
              <a:rPr lang="en-US" dirty="0"/>
              <a:t>Navigation – pages, drawers</a:t>
            </a:r>
          </a:p>
          <a:p>
            <a:r>
              <a:rPr lang="en-US" dirty="0"/>
              <a:t>Customizable handlers – enable platform specific controls</a:t>
            </a:r>
          </a:p>
          <a:p>
            <a:r>
              <a:rPr lang="en-US" dirty="0"/>
              <a:t>APIs for native device features – GPS, accelerometer…</a:t>
            </a:r>
          </a:p>
          <a:p>
            <a:r>
              <a:rPr lang="en-US" dirty="0"/>
              <a:t>Graphics library for 2D drawing code</a:t>
            </a:r>
          </a:p>
          <a:p>
            <a:r>
              <a:rPr lang="en-US" dirty="0"/>
              <a:t>Single project, multi-targeting system</a:t>
            </a:r>
          </a:p>
          <a:p>
            <a:r>
              <a:rPr lang="en-US" dirty="0"/>
              <a:t>.NET hot reload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48986B-6111-AE26-2740-D52562911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630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5092F65A-5F4F-43D9-8FFB-7CC2EE746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71476"/>
            <a:ext cx="1219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.NET MAUI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none" strike="noStrike" cap="none" normalizeH="0" baseline="0" dirty="0" err="1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extension</a:t>
            </a:r>
            <a:r>
              <a:rPr kumimoji="0" lang="sk-SK" altLang="sk-SK" sz="1200" b="0" i="0" u="none" strike="noStrike" cap="none" normalizeH="0" dirty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 </a:t>
            </a:r>
            <a:r>
              <a:rPr kumimoji="0" lang="sk-SK" altLang="sk-SK" sz="1200" b="0" i="0" u="none" strike="noStrike" cap="none" normalizeH="0" baseline="0" dirty="0" err="1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for</a:t>
            </a:r>
            <a:r>
              <a:rPr kumimoji="0" lang="sk-SK" altLang="sk-SK" sz="1200" b="0" i="0" u="none" strike="noStrike" cap="none" normalizeH="0" baseline="0" dirty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 VS </a:t>
            </a:r>
            <a:r>
              <a:rPr kumimoji="0" lang="sk-SK" altLang="sk-SK" sz="1200" b="0" i="0" u="none" strike="noStrike" cap="none" normalizeH="0" baseline="0" dirty="0" err="1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Code</a:t>
            </a:r>
            <a:endParaRPr kumimoji="0" lang="sk-SK" altLang="sk-SK" sz="1200" b="0" i="0" u="sng" strike="noStrike" cap="none" normalizeH="0" baseline="0" dirty="0">
              <a:ln>
                <a:noFill/>
              </a:ln>
              <a:solidFill>
                <a:srgbClr val="3498DB"/>
              </a:solidFill>
              <a:effectLst/>
              <a:latin typeface="WeblySleek UI"/>
            </a:endParaRPr>
          </a:p>
        </p:txBody>
      </p:sp>
      <p:pic>
        <p:nvPicPr>
          <p:cNvPr id="1037" name="Picture 13">
            <a:hlinkClick r:id="rId3"/>
            <a:extLst>
              <a:ext uri="{FF2B5EF4-FFF2-40B4-BE49-F238E27FC236}">
                <a16:creationId xmlns:a16="http://schemas.microsoft.com/office/drawing/2014/main" id="{560635D9-BE96-4030-9B5F-837555194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486400" y="42295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8">
            <a:extLst>
              <a:ext uri="{FF2B5EF4-FFF2-40B4-BE49-F238E27FC236}">
                <a16:creationId xmlns:a16="http://schemas.microsoft.com/office/drawing/2014/main" id="{338B90D5-015C-4F4A-BD84-9D5192A1A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87" y="3287240"/>
            <a:ext cx="1219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2200" b="0" i="0" u="none" strike="noStrike" cap="none" normalizeH="0" baseline="0" dirty="0" err="1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Visual</a:t>
            </a: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 Studio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none" strike="noStrike" cap="none" normalizeH="0" baseline="0" dirty="0" err="1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for</a:t>
            </a:r>
            <a:r>
              <a:rPr kumimoji="0" lang="sk-SK" altLang="sk-SK" sz="1200" b="0" i="0" u="none" strike="noStrike" cap="none" normalizeH="0" baseline="0" dirty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 Windows</a:t>
            </a:r>
            <a:endParaRPr kumimoji="0" lang="sk-SK" altLang="sk-SK" sz="1200" b="0" i="0" u="sng" strike="noStrike" cap="none" normalizeH="0" baseline="0" dirty="0">
              <a:ln>
                <a:noFill/>
              </a:ln>
              <a:solidFill>
                <a:srgbClr val="3498DB"/>
              </a:solidFill>
              <a:effectLst/>
              <a:latin typeface="WeblySleek UI"/>
            </a:endParaRPr>
          </a:p>
        </p:txBody>
      </p:sp>
      <p:pic>
        <p:nvPicPr>
          <p:cNvPr id="1043" name="Picture 19">
            <a:hlinkClick r:id="rId3"/>
            <a:extLst>
              <a:ext uri="{FF2B5EF4-FFF2-40B4-BE49-F238E27FC236}">
                <a16:creationId xmlns:a16="http://schemas.microsoft.com/office/drawing/2014/main" id="{FB64B879-8C84-4E5F-A9F5-D4686189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486400" y="206804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FDC2B6F8-A995-FF98-BC5D-AF73741BB6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310977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FEFCD5B5-9EE5-3132-E743-3F66C05B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3199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CD7B-75F0-4466-90B5-CD6236EC4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cs-CZ" dirty="0" err="1"/>
              <a:t>Visual</a:t>
            </a:r>
            <a:r>
              <a:rPr lang="cs-CZ" dirty="0"/>
              <a:t> studio </a:t>
            </a:r>
            <a:r>
              <a:rPr lang="cs-CZ" dirty="0" err="1"/>
              <a:t>workloads</a:t>
            </a:r>
            <a:endParaRPr lang="cs-CZ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0F228F-124A-462A-82E6-8064245B3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15121" y="1725890"/>
            <a:ext cx="7561757" cy="4901610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E788787E-0085-1748-4556-AF70A5D09D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6001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AC6E-5B08-46F9-9D30-32991D8C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development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B3120-72C1-4A35-991F-6BDEF2563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Mac Agent to compile the application</a:t>
            </a:r>
          </a:p>
          <a:p>
            <a:r>
              <a:rPr lang="en-US" dirty="0"/>
              <a:t>Compilation runs on a Mac OS device</a:t>
            </a:r>
          </a:p>
          <a:p>
            <a:r>
              <a:rPr lang="en-US" dirty="0"/>
              <a:t>Simulator and development can be done on Windows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C04280-C5C2-B790-F4CF-DDFAEF27B5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95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847-899D-4DE5-9534-513703D0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  <a:endParaRPr lang="sk-S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87188-B59F-4B6F-BB6A-DB9C1AE25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64041" y="2286000"/>
            <a:ext cx="6040055" cy="4022725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1733DE31-69A3-26D1-9241-C71DDEFE18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225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A362-89C5-4292-9366-CC5104B1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F5FE50-857B-45D5-AA34-84FF3C1F8E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33332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7FBE45-A440-42BB-8CB6-F447B38030E6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Roman</a:t>
            </a:r>
          </a:p>
          <a:p>
            <a:r>
              <a:rPr lang="en-US" dirty="0"/>
              <a:t>And what about you?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733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847-899D-4DE5-9534-513703D0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  <a:endParaRPr lang="sk-S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87188-B59F-4B6F-BB6A-DB9C1AE25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64041" y="2286000"/>
            <a:ext cx="6040055" cy="4022724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0B86A3E7-DD9C-87EE-9474-EC32B2211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704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5BF7-B1C2-4AF5-B79D-25AEE621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  <a:endParaRPr lang="sk-S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2F798-BD5D-4E09-AC7C-0491549490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46014" y="2340329"/>
            <a:ext cx="5645609" cy="3780363"/>
          </a:xfrm>
          <a:prstGeom prst="rect">
            <a:avLst/>
          </a:prstGeom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38E692D-E1DF-FA33-7B0B-ED6DD0CB562B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22700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108F0A-853E-49B8-9472-79CA6050D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CEF4EFF-07F9-4BD1-88B6-56C6E1E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Create a new project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E62039F2-CB1F-D3E5-5E5D-93D6632240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6049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565F76B-045D-40DC-83FA-687820FD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  <a:endParaRPr lang="sk-SK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ADBE1E-4AB4-48FE-93F7-9D0FC9715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One project for all platforms</a:t>
            </a:r>
          </a:p>
          <a:p>
            <a:r>
              <a:rPr lang="en-US" dirty="0"/>
              <a:t>Shared code &amp; resources (fonts, images, icons, </a:t>
            </a:r>
            <a:r>
              <a:rPr lang="en-US" dirty="0" err="1"/>
              <a:t>splas</a:t>
            </a:r>
            <a:r>
              <a:rPr lang="sk-SK" dirty="0"/>
              <a:t>h</a:t>
            </a:r>
            <a:r>
              <a:rPr lang="en-US" dirty="0"/>
              <a:t> screens…)</a:t>
            </a:r>
          </a:p>
          <a:p>
            <a:r>
              <a:rPr lang="en-US" b="1" dirty="0"/>
              <a:t>Platforms</a:t>
            </a:r>
            <a:r>
              <a:rPr lang="en-US" dirty="0"/>
              <a:t> folder:</a:t>
            </a:r>
          </a:p>
          <a:p>
            <a:pPr lvl="1"/>
            <a:r>
              <a:rPr lang="en-US" dirty="0"/>
              <a:t>Android – system colors, manifest</a:t>
            </a:r>
          </a:p>
          <a:p>
            <a:pPr lvl="1"/>
            <a:r>
              <a:rPr lang="en-US" dirty="0"/>
              <a:t>iOS – launch screen, </a:t>
            </a:r>
            <a:r>
              <a:rPr lang="en-US" dirty="0" err="1"/>
              <a:t>Info.plist</a:t>
            </a:r>
            <a:endParaRPr lang="en-US" dirty="0"/>
          </a:p>
          <a:p>
            <a:pPr lvl="1"/>
            <a:r>
              <a:rPr lang="en-US" dirty="0"/>
              <a:t>Windows – package manifest, app manifest</a:t>
            </a:r>
          </a:p>
          <a:p>
            <a:pPr lvl="1"/>
            <a:r>
              <a:rPr lang="en-US" dirty="0"/>
              <a:t>Mac OS – </a:t>
            </a:r>
            <a:r>
              <a:rPr lang="en-US" dirty="0" err="1"/>
              <a:t>Info.plist</a:t>
            </a:r>
            <a:endParaRPr lang="en-US" dirty="0"/>
          </a:p>
          <a:p>
            <a:pPr lvl="1"/>
            <a:r>
              <a:rPr lang="en-US" dirty="0"/>
              <a:t>Each platform</a:t>
            </a:r>
          </a:p>
          <a:p>
            <a:pPr lvl="2"/>
            <a:r>
              <a:rPr lang="en-US" dirty="0"/>
              <a:t>Application startup point</a:t>
            </a:r>
          </a:p>
          <a:p>
            <a:pPr lvl="2"/>
            <a:r>
              <a:rPr lang="en-US" dirty="0"/>
              <a:t>Custom handlers for application specific controls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FC317A5-08AF-FCA6-5E6A-F76656CF39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2405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563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cs-CZ" sz="3000" b="1" dirty="0" err="1"/>
              <a:t>AbsoluteLayout</a:t>
            </a:r>
            <a:endParaRPr lang="sk-SK" sz="3000" b="1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1106066" y="2590801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355375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RelativeLayout</a:t>
            </a:r>
            <a:endParaRPr lang="sk-SK" sz="3000" b="1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7" r="2027"/>
          <a:stretch/>
        </p:blipFill>
        <p:spPr>
          <a:xfrm>
            <a:off x="4996078" y="2590800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8221942" y="1842841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FlexLayout</a:t>
            </a:r>
            <a:endParaRPr lang="sk-SK" sz="3000" b="1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9" b="16418"/>
          <a:stretch/>
        </p:blipFill>
        <p:spPr>
          <a:xfrm>
            <a:off x="8839200" y="2590800"/>
            <a:ext cx="1982776" cy="3428170"/>
          </a:xfrm>
          <a:prstGeom prst="rect">
            <a:avLst/>
          </a:prstGeom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F996FB8B-96D3-73D5-3ADB-9AE06A9AF6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22696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958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cs-CZ" sz="3000" b="1" dirty="0" err="1"/>
              <a:t>Grid</a:t>
            </a:r>
            <a:endParaRPr lang="sk-SK" sz="3000" b="1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r="2064"/>
          <a:stretch/>
        </p:blipFill>
        <p:spPr>
          <a:xfrm>
            <a:off x="2601268" y="2695234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StackLayout</a:t>
            </a:r>
            <a:endParaRPr lang="sk-SK" sz="3000" b="1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4" b="18677"/>
          <a:stretch/>
        </p:blipFill>
        <p:spPr>
          <a:xfrm>
            <a:off x="7686162" y="2695235"/>
            <a:ext cx="1948114" cy="3441592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4003DA9-F8F7-D3FF-8D71-C2047B1594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22696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4642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r>
              <a:rPr lang="cs-CZ" dirty="0"/>
              <a:t> – </a:t>
            </a:r>
            <a:r>
              <a:rPr lang="en-US" dirty="0" err="1"/>
              <a:t>StackLayout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 err="1"/>
              <a:t>StackLayout</a:t>
            </a:r>
            <a:endParaRPr lang="sk-SK" sz="3000" b="1" dirty="0"/>
          </a:p>
        </p:txBody>
      </p:sp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207858" y="1812762"/>
            <a:ext cx="3352611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VerticalStackLayout</a:t>
            </a:r>
            <a:endParaRPr lang="sk-SK" sz="3000" b="1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" b="451"/>
          <a:stretch/>
        </p:blipFill>
        <p:spPr>
          <a:xfrm>
            <a:off x="4919878" y="2673508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7838090" y="1826803"/>
            <a:ext cx="3778392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HorizontalStackLayout</a:t>
            </a:r>
            <a:endParaRPr lang="sk-SK" sz="3000" b="1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" b="645"/>
          <a:stretch/>
        </p:blipFill>
        <p:spPr>
          <a:xfrm>
            <a:off x="8763000" y="2673508"/>
            <a:ext cx="1982776" cy="3428170"/>
          </a:xfrm>
          <a:prstGeom prst="rect">
            <a:avLst/>
          </a:prstGeom>
        </p:spPr>
      </p:pic>
      <p:pic>
        <p:nvPicPr>
          <p:cNvPr id="13" name="Obrázek 5">
            <a:extLst>
              <a:ext uri="{FF2B5EF4-FFF2-40B4-BE49-F238E27FC236}">
                <a16:creationId xmlns:a16="http://schemas.microsoft.com/office/drawing/2014/main" id="{AC18071D-9986-440D-AFA5-A11E60BB71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34" b="18677"/>
          <a:stretch/>
        </p:blipFill>
        <p:spPr>
          <a:xfrm>
            <a:off x="1044089" y="2666797"/>
            <a:ext cx="1948114" cy="3441592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9941D47E-2EA6-4E76-CEA7-EDC23B4461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22696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9465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Grid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Table-style layout</a:t>
            </a:r>
            <a:endParaRPr lang="cs-CZ" b="1" dirty="0"/>
          </a:p>
          <a:p>
            <a:r>
              <a:rPr lang="cs-CZ" dirty="0" err="1"/>
              <a:t>RowDefinitions</a:t>
            </a:r>
            <a:r>
              <a:rPr lang="cs-CZ" dirty="0"/>
              <a:t>, </a:t>
            </a:r>
            <a:r>
              <a:rPr lang="cs-CZ" dirty="0" err="1"/>
              <a:t>ColumnDefinitions</a:t>
            </a:r>
            <a:endParaRPr lang="cs-CZ" dirty="0"/>
          </a:p>
          <a:p>
            <a:pPr lvl="1"/>
            <a:r>
              <a:rPr lang="cs-CZ" dirty="0" err="1"/>
              <a:t>Width</a:t>
            </a:r>
            <a:r>
              <a:rPr lang="cs-CZ" dirty="0"/>
              <a:t> / </a:t>
            </a:r>
            <a:r>
              <a:rPr lang="cs-CZ" dirty="0" err="1"/>
              <a:t>Height</a:t>
            </a:r>
            <a:r>
              <a:rPr lang="cs-CZ" dirty="0"/>
              <a:t> = 150 | * | Auto</a:t>
            </a:r>
          </a:p>
          <a:p>
            <a:r>
              <a:rPr lang="cs-CZ" dirty="0" err="1"/>
              <a:t>Grid.Row</a:t>
            </a:r>
            <a:r>
              <a:rPr lang="cs-CZ" dirty="0"/>
              <a:t>, </a:t>
            </a:r>
            <a:r>
              <a:rPr lang="cs-CZ" dirty="0" err="1"/>
              <a:t>Grid.Column</a:t>
            </a:r>
            <a:r>
              <a:rPr lang="en-US" dirty="0"/>
              <a:t> – placement of control in the Grid</a:t>
            </a:r>
          </a:p>
          <a:p>
            <a:r>
              <a:rPr lang="cs-CZ" dirty="0" err="1"/>
              <a:t>Grid.RowSpan</a:t>
            </a:r>
            <a:r>
              <a:rPr lang="cs-CZ" dirty="0"/>
              <a:t>, </a:t>
            </a:r>
            <a:r>
              <a:rPr lang="cs-CZ" dirty="0" err="1"/>
              <a:t>Grid.ColumnSpan</a:t>
            </a:r>
            <a:r>
              <a:rPr lang="cs-CZ" dirty="0"/>
              <a:t> –</a:t>
            </a:r>
            <a:r>
              <a:rPr lang="en-US" dirty="0"/>
              <a:t> control can span over multiple “cells”</a:t>
            </a:r>
            <a:endParaRPr lang="cs-CZ" dirty="0"/>
          </a:p>
          <a:p>
            <a:r>
              <a:rPr lang="en-US" dirty="0"/>
              <a:t>Ho</a:t>
            </a:r>
            <a:r>
              <a:rPr lang="sk-SK" dirty="0" err="1"/>
              <a:t>rizontalSpacing</a:t>
            </a:r>
            <a:r>
              <a:rPr lang="sk-SK" dirty="0"/>
              <a:t>, </a:t>
            </a:r>
            <a:r>
              <a:rPr lang="sk-SK" dirty="0" err="1"/>
              <a:t>VerticalSpacing</a:t>
            </a:r>
            <a:r>
              <a:rPr lang="sk-SK" dirty="0"/>
              <a:t> – </a:t>
            </a:r>
            <a:r>
              <a:rPr lang="en-US" dirty="0"/>
              <a:t>empty space between “cells”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B886212-198A-BBC4-3859-B93A379B43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664271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507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E42D-DF43-4897-B1BC-0AD82C31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StackLayout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459A-FF9E-40E0-8033-EAA88ECBA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HorizontalStackLayout</a:t>
            </a:r>
            <a:r>
              <a:rPr lang="en-US" dirty="0"/>
              <a:t>, </a:t>
            </a:r>
            <a:r>
              <a:rPr lang="en-US" dirty="0" err="1"/>
              <a:t>VerticalStackLayout</a:t>
            </a:r>
            <a:endParaRPr lang="en-US" dirty="0"/>
          </a:p>
          <a:p>
            <a:pPr lvl="1"/>
            <a:r>
              <a:rPr lang="en-US" dirty="0"/>
              <a:t>Individual layouts for single direction</a:t>
            </a:r>
          </a:p>
          <a:p>
            <a:pPr lvl="1"/>
            <a:r>
              <a:rPr lang="en-US" dirty="0"/>
              <a:t>Separate </a:t>
            </a:r>
            <a:r>
              <a:rPr lang="en-US" dirty="0" err="1"/>
              <a:t>LayoutManagers</a:t>
            </a:r>
            <a:r>
              <a:rPr lang="en-US" dirty="0"/>
              <a:t> with Measure methods</a:t>
            </a:r>
          </a:p>
          <a:p>
            <a:pPr lvl="1"/>
            <a:r>
              <a:rPr lang="en-US" dirty="0"/>
              <a:t>Recommended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StackLayout</a:t>
            </a:r>
            <a:endParaRPr lang="en-US" dirty="0"/>
          </a:p>
          <a:p>
            <a:pPr lvl="1"/>
            <a:r>
              <a:rPr lang="en-US" dirty="0"/>
              <a:t>Wraps </a:t>
            </a:r>
            <a:r>
              <a:rPr lang="en-US" b="1" dirty="0" err="1"/>
              <a:t>HorizontalStackLayout</a:t>
            </a:r>
            <a:r>
              <a:rPr lang="en-US" dirty="0"/>
              <a:t> and </a:t>
            </a:r>
            <a:r>
              <a:rPr lang="en-US" b="1" dirty="0" err="1"/>
              <a:t>VerticalStackLayout</a:t>
            </a:r>
            <a:endParaRPr lang="en-US" b="1" dirty="0"/>
          </a:p>
          <a:p>
            <a:pPr lvl="1"/>
            <a:r>
              <a:rPr lang="en-US" dirty="0"/>
              <a:t>Has Orientation</a:t>
            </a:r>
          </a:p>
          <a:p>
            <a:pPr lvl="1"/>
            <a:r>
              <a:rPr lang="en-US" dirty="0"/>
              <a:t>Useful for adaptive layouts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20E668-D045-D9EB-4895-86835BBE7A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649087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84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Layouts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A9B6E6C-5669-2D0A-51A6-DA3D0A962E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664271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9347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E781-9CB2-7354-4F18-A19F19E3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97FA-80CD-2974-B7F4-01E920ED5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Introduction</a:t>
            </a:r>
            <a:endParaRPr lang="sk-SK" dirty="0"/>
          </a:p>
          <a:p>
            <a:r>
              <a:rPr lang="sk-SK" dirty="0"/>
              <a:t>Design – XAML</a:t>
            </a:r>
          </a:p>
          <a:p>
            <a:r>
              <a:rPr lang="sk-SK" dirty="0" err="1"/>
              <a:t>Architecture</a:t>
            </a:r>
            <a:r>
              <a:rPr lang="sk-SK" dirty="0"/>
              <a:t> – MVVM</a:t>
            </a:r>
          </a:p>
          <a:p>
            <a:r>
              <a:rPr lang="sk-SK" dirty="0" err="1"/>
              <a:t>Architecture</a:t>
            </a:r>
            <a:r>
              <a:rPr lang="sk-SK" dirty="0"/>
              <a:t> – </a:t>
            </a:r>
            <a:r>
              <a:rPr lang="sk-SK" dirty="0" err="1"/>
              <a:t>IoC</a:t>
            </a:r>
            <a:r>
              <a:rPr lang="sk-SK" dirty="0"/>
              <a:t>/DI</a:t>
            </a:r>
          </a:p>
          <a:p>
            <a:r>
              <a:rPr lang="sk-SK" dirty="0" err="1"/>
              <a:t>Storage</a:t>
            </a:r>
            <a:endParaRPr lang="sk-SK" dirty="0"/>
          </a:p>
          <a:p>
            <a:r>
              <a:rPr lang="sk-SK" dirty="0" err="1"/>
              <a:t>Networking</a:t>
            </a:r>
            <a:r>
              <a:rPr lang="sk-SK" dirty="0"/>
              <a:t> – API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7A5B38-4587-ED6F-3EBC-1478A6632B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748444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5751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91669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>
                <a:solidFill>
                  <a:schemeClr val="bg2"/>
                </a:solidFill>
                <a:cs typeface="Helvetica Light"/>
              </a:rPr>
              <a:t>ActivityIndicator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05107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BoxView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18545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Button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31983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DatePicker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745420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Editor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91669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Entry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05107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Image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318545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Label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891669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OpenGLView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605107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Picker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18545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ProgressBar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031983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SearchBar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745419" y="2915647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Slider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745419" y="361117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Stepper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888719" y="4306714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WebView</a:t>
            </a:r>
            <a:endParaRPr lang="sk-SK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602156" y="4306713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TableView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315593" y="430671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ListView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745420" y="43124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EntryCell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91669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ImageCell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605107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SwitchCell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029030" y="4306711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TextCell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315592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ViewCell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Controls</a:t>
            </a:r>
          </a:p>
        </p:txBody>
      </p:sp>
      <p:sp>
        <p:nvSpPr>
          <p:cNvPr id="34" name="Rounded Rectangle 17"/>
          <p:cNvSpPr/>
          <p:nvPr/>
        </p:nvSpPr>
        <p:spPr>
          <a:xfrm>
            <a:off x="7031983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TimePicker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5" name="Rounded Rectangle 32">
            <a:extLst>
              <a:ext uri="{FF2B5EF4-FFF2-40B4-BE49-F238E27FC236}">
                <a16:creationId xmlns:a16="http://schemas.microsoft.com/office/drawing/2014/main" id="{05763E95-3B59-47A2-9D38-4A49CB42D32B}"/>
              </a:ext>
            </a:extLst>
          </p:cNvPr>
          <p:cNvSpPr/>
          <p:nvPr/>
        </p:nvSpPr>
        <p:spPr>
          <a:xfrm>
            <a:off x="7026077" y="5002240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Map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A3A0E90F-D87D-43BD-BA87-4276851706EB}"/>
              </a:ext>
            </a:extLst>
          </p:cNvPr>
          <p:cNvSpPr/>
          <p:nvPr/>
        </p:nvSpPr>
        <p:spPr>
          <a:xfrm>
            <a:off x="8745418" y="501371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…</a:t>
            </a:r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A65AD255-9BE3-5C88-7AAB-E6F4517B88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485360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9625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Content</a:t>
            </a:r>
            <a:r>
              <a:rPr lang="sk-SK" dirty="0"/>
              <a:t> </a:t>
            </a:r>
            <a:r>
              <a:rPr lang="sk-SK" dirty="0" err="1"/>
              <a:t>Presentation</a:t>
            </a:r>
            <a:endParaRPr lang="cs-CZ" dirty="0"/>
          </a:p>
        </p:txBody>
      </p:sp>
      <p:pic>
        <p:nvPicPr>
          <p:cNvPr id="1028" name="Picture 4" descr="https://docs.microsoft.com/en-us/xamarin/xamarin-forms/user-interface/controls/views-images/Label-Large.png#lightbox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73" y="1761745"/>
            <a:ext cx="2438400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docs.microsoft.com/en-us/xamarin/xamarin-forms/user-interface/controls/views-images/Image-Large.png#lightbox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61744"/>
            <a:ext cx="2438400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docs.microsoft.com/en-us/xamarin/xamarin-forms/user-interface/controls/views-images/BoxView-Large.png#lightbox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28" y="1764701"/>
            <a:ext cx="2438401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docs.microsoft.com/en-us/xamarin/xamarin-forms/user-interface/controls/views-images/WebView-Large.png#lightbox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44" y="4310321"/>
            <a:ext cx="2561822" cy="23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ocs.microsoft.com/en-us/xamarin/xamarin-forms/user-interface/controls/views-images/OpenGLView-Large.png#lightbox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99" y="4385497"/>
            <a:ext cx="2410602" cy="224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https://docs.microsoft.com/en-us/xamarin/xamarin-forms/user-interface/controls/views-images/Map-Large.png#lightbox">
            <a:extLst>
              <a:ext uri="{FF2B5EF4-FFF2-40B4-BE49-F238E27FC236}">
                <a16:creationId xmlns:a16="http://schemas.microsoft.com/office/drawing/2014/main" id="{44AEA60B-9480-EEFF-5560-38DC6F257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784" y="4389849"/>
            <a:ext cx="2415286" cy="224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BF2EC4-7D7B-9F6E-A562-CAEF3CCFD2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695359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Actionable</a:t>
            </a:r>
            <a:r>
              <a:rPr lang="sk-SK" dirty="0"/>
              <a:t> Controls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7093" y="1761745"/>
            <a:ext cx="2434959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1744"/>
            <a:ext cx="2428359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32972" y="1764701"/>
            <a:ext cx="2428913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0A0D26D-0385-4391-AE65-7537A1BA1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36260"/>
            <a:ext cx="2561822" cy="234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8A6E065-4943-42E7-9E4E-E8D237D3E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3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5FA6F280-68AD-61FE-2C5E-F498082397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531871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Setting</a:t>
            </a:r>
            <a:r>
              <a:rPr lang="sk-SK" dirty="0"/>
              <a:t> </a:t>
            </a:r>
            <a:r>
              <a:rPr lang="sk-SK" dirty="0" err="1"/>
              <a:t>Values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5373" y="1764872"/>
            <a:ext cx="2438400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76800" y="1761823"/>
            <a:ext cx="2438400" cy="227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4701"/>
            <a:ext cx="2435407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17146"/>
            <a:ext cx="2561822" cy="23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398665"/>
            <a:ext cx="2410602" cy="22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D62A0A2-DB62-4DEF-BCFF-3B4E0CAC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039784" y="4392737"/>
            <a:ext cx="2415286" cy="22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946553FF-9E8E-7FAC-B993-90A087C0EA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18831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Editing</a:t>
            </a:r>
            <a:r>
              <a:rPr lang="sk-SK" dirty="0"/>
              <a:t> Text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1745"/>
            <a:ext cx="2426376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6517"/>
            <a:ext cx="2428359" cy="227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4CAA56D9-DE4C-01FF-BD43-FA6784F625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2433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Activity</a:t>
            </a:r>
            <a:r>
              <a:rPr lang="sk-SK" dirty="0"/>
              <a:t> </a:t>
            </a:r>
            <a:r>
              <a:rPr lang="sk-SK" dirty="0" err="1"/>
              <a:t>Indication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3870"/>
            <a:ext cx="2426376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70380"/>
            <a:ext cx="2428359" cy="22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3FD97A2-CC9F-424C-BD63-541AC71DD517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1B4CA760-47AC-2DDF-EF3C-3E91E87D25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152400" y="15240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037360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Collections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8633" y="1764872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0060" y="1764871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7745"/>
            <a:ext cx="2435407" cy="227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702863" y="4338202"/>
            <a:ext cx="2548784" cy="23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B19B4-3889-4B36-A1BB-347D596C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2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3B2057B0-3E45-6E29-1331-D1A54FD10D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688730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Pop-ups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3645" y="1763870"/>
            <a:ext cx="2421853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81694"/>
            <a:ext cx="2428359" cy="22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7042E691-A3C7-1CE9-0AE3-F0CCBA16A1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47742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2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926433" y="1073945"/>
            <a:ext cx="8741569" cy="67508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Commercial components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04297" y="2468411"/>
            <a:ext cx="5585840" cy="2487154"/>
            <a:chOff x="388938" y="2881508"/>
            <a:chExt cx="7597131" cy="338270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4623"/>
            <a:stretch/>
          </p:blipFill>
          <p:spPr>
            <a:xfrm>
              <a:off x="388938" y="2881508"/>
              <a:ext cx="7597130" cy="18841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4951"/>
            <a:stretch/>
          </p:blipFill>
          <p:spPr>
            <a:xfrm>
              <a:off x="427038" y="4380110"/>
              <a:ext cx="7559031" cy="1884100"/>
            </a:xfrm>
            <a:prstGeom prst="rect">
              <a:avLst/>
            </a:prstGeom>
          </p:spPr>
        </p:pic>
      </p:grp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F031FDB-577F-2CCD-ED4D-EC17557F82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15966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10957216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Pages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ContentPage</a:t>
            </a:r>
            <a:endParaRPr lang="cs-CZ" sz="3000" b="1" dirty="0"/>
          </a:p>
          <a:p>
            <a:pPr algn="ctr"/>
            <a:r>
              <a:rPr lang="en-US" sz="2400" dirty="0"/>
              <a:t>Single content</a:t>
            </a:r>
            <a:endParaRPr lang="cs-CZ" sz="24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2570831" y="3272268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FlyoutPage</a:t>
            </a:r>
            <a:endParaRPr lang="sk-SK" sz="3000" b="1" dirty="0"/>
          </a:p>
          <a:p>
            <a:pPr marL="0" indent="0" algn="ctr">
              <a:buNone/>
            </a:pPr>
            <a:r>
              <a:rPr lang="en-US" sz="2500" dirty="0"/>
              <a:t>Items + detail</a:t>
            </a:r>
            <a:endParaRPr lang="cs-CZ" sz="2500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4" r="884"/>
          <a:stretch/>
        </p:blipFill>
        <p:spPr>
          <a:xfrm>
            <a:off x="7655725" y="3272269"/>
            <a:ext cx="1948114" cy="3441592"/>
          </a:xfrm>
          <a:prstGeom prst="rect">
            <a:avLst/>
          </a:prstGeom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C0018437-E68F-41BB-AA62-56B127C2F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369597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0169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Course</a:t>
            </a:r>
            <a:r>
              <a:rPr lang="sk-SK" dirty="0"/>
              <a:t> </a:t>
            </a:r>
            <a:r>
              <a:rPr lang="sk-SK" dirty="0" err="1"/>
              <a:t>organization</a:t>
            </a:r>
            <a:endParaRPr lang="sk-SK" dirty="0"/>
          </a:p>
          <a:p>
            <a:r>
              <a:rPr lang="en-US" dirty="0"/>
              <a:t>Get in touch with .NET MAUI</a:t>
            </a:r>
          </a:p>
          <a:p>
            <a:r>
              <a:rPr lang="en-US" dirty="0"/>
              <a:t>Go through environment setup</a:t>
            </a:r>
          </a:p>
          <a:p>
            <a:r>
              <a:rPr lang="en-US" dirty="0"/>
              <a:t>Get to know available layouts and controls</a:t>
            </a:r>
            <a:endParaRPr lang="sk-SK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7E396DBE-DA2B-3AAF-1B7D-A68C68C05D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692382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5094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pages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TabbedPage</a:t>
            </a:r>
            <a:endParaRPr lang="cs-CZ" sz="3000" b="1" dirty="0"/>
          </a:p>
          <a:p>
            <a:pPr algn="ctr"/>
            <a:r>
              <a:rPr lang="en-US" sz="2500" dirty="0"/>
              <a:t>Tabs</a:t>
            </a:r>
            <a:endParaRPr lang="cs-CZ" sz="25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5" r="4365"/>
          <a:stretch/>
        </p:blipFill>
        <p:spPr>
          <a:xfrm>
            <a:off x="2570831" y="3272268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NavigationPage</a:t>
            </a:r>
            <a:endParaRPr lang="sk-SK" sz="3000" b="1" dirty="0"/>
          </a:p>
          <a:p>
            <a:pPr marL="0" indent="0" algn="ctr">
              <a:buNone/>
            </a:pPr>
            <a:r>
              <a:rPr lang="en-US" sz="2500" dirty="0"/>
              <a:t>Enables navigation</a:t>
            </a:r>
            <a:endParaRPr lang="cs-CZ" sz="2500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" r="948"/>
          <a:stretch/>
        </p:blipFill>
        <p:spPr>
          <a:xfrm>
            <a:off x="7655725" y="3272269"/>
            <a:ext cx="1948114" cy="3441592"/>
          </a:xfrm>
          <a:prstGeom prst="rect">
            <a:avLst/>
          </a:prstGeom>
        </p:spPr>
      </p:pic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EA82C4E2-5DD9-457E-9EFB-AE65969C85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435146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006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pages</a:t>
            </a:r>
            <a:endParaRPr lang="sk-SK" dirty="0"/>
          </a:p>
        </p:txBody>
      </p:sp>
      <p:sp>
        <p:nvSpPr>
          <p:cNvPr id="4" name="Zástupný symbol pro obsah 2">
            <a:extLst>
              <a:ext uri="{FF2B5EF4-FFF2-40B4-BE49-F238E27FC236}">
                <a16:creationId xmlns:a16="http://schemas.microsoft.com/office/drawing/2014/main" id="{E4A45E84-EEEA-43EE-ACB9-63A5A7622F30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First displayed page is in </a:t>
            </a:r>
            <a:r>
              <a:rPr lang="cs-CZ" dirty="0" err="1"/>
              <a:t>App.xaml.cs</a:t>
            </a:r>
            <a:endParaRPr lang="cs-CZ" dirty="0"/>
          </a:p>
          <a:p>
            <a:pPr lvl="1"/>
            <a:r>
              <a:rPr lang="en-US" dirty="0"/>
              <a:t>Default - </a:t>
            </a:r>
            <a:r>
              <a:rPr lang="cs-CZ" dirty="0" err="1"/>
              <a:t>MainPage</a:t>
            </a:r>
            <a:endParaRPr lang="cs-CZ" dirty="0"/>
          </a:p>
          <a:p>
            <a:endParaRPr lang="sk-SK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6034AD30-7B31-4325-99C3-89F5946A03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269272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804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Today</a:t>
            </a:r>
            <a:r>
              <a:rPr lang="en-US" dirty="0"/>
              <a:t>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introduction</a:t>
            </a:r>
            <a:endParaRPr lang="sk-SK" dirty="0"/>
          </a:p>
          <a:p>
            <a:r>
              <a:rPr lang="en-US" dirty="0"/>
              <a:t>Get in touch with .NET MAUI</a:t>
            </a:r>
          </a:p>
          <a:p>
            <a:r>
              <a:rPr lang="en-US" dirty="0"/>
              <a:t>Go through environment setup</a:t>
            </a:r>
          </a:p>
          <a:p>
            <a:r>
              <a:rPr lang="en-US" dirty="0"/>
              <a:t>Get to know available layouts and controls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9042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97D4-6562-4264-8F8B-EE32B863C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47FA-7106-469D-8C1E-AE6AA3670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438650"/>
          </a:xfrm>
        </p:spPr>
        <p:txBody>
          <a:bodyPr>
            <a:normAutofit/>
          </a:bodyPr>
          <a:lstStyle/>
          <a:p>
            <a:r>
              <a:rPr lang="en-US" dirty="0"/>
              <a:t>Interactive syllabi – IS</a:t>
            </a:r>
          </a:p>
          <a:p>
            <a:r>
              <a:rPr lang="en-US" dirty="0"/>
              <a:t>Materials – GitHub </a:t>
            </a:r>
            <a:r>
              <a:rPr lang="en-US" dirty="0">
                <a:hlinkClick r:id="rId2"/>
              </a:rPr>
              <a:t>https://github.com/jasho/pv239-maui</a:t>
            </a:r>
            <a:endParaRPr lang="en-US" dirty="0"/>
          </a:p>
          <a:p>
            <a:r>
              <a:rPr lang="en-US" dirty="0"/>
              <a:t>Stream/recordings – </a:t>
            </a:r>
            <a:r>
              <a:rPr lang="en-US" dirty="0" err="1"/>
              <a:t>Youtube</a:t>
            </a:r>
            <a:endParaRPr lang="sk-SK" dirty="0"/>
          </a:p>
          <a:p>
            <a:r>
              <a:rPr lang="en-US" sz="1700" dirty="0">
                <a:hlinkClick r:id="rId3"/>
              </a:rPr>
              <a:t>https://www.youtube.com/playlist?list=PLMD3_JXajX1iWN-KFRie7esaE9NP7eBlf</a:t>
            </a:r>
            <a:r>
              <a:rPr lang="en-US" sz="1700" dirty="0"/>
              <a:t> </a:t>
            </a:r>
          </a:p>
          <a:p>
            <a:r>
              <a:rPr lang="en-US" dirty="0" err="1"/>
              <a:t>Excercises</a:t>
            </a:r>
            <a:endParaRPr lang="sk-SK" dirty="0"/>
          </a:p>
          <a:p>
            <a:r>
              <a:rPr lang="en-US" dirty="0"/>
              <a:t>Homework</a:t>
            </a:r>
            <a:endParaRPr lang="sk-SK" dirty="0"/>
          </a:p>
          <a:p>
            <a:r>
              <a:rPr lang="en-US" dirty="0"/>
              <a:t>Project</a:t>
            </a:r>
            <a:endParaRPr lang="sk-SK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E241B3E-C99B-3FCC-7DF0-AC48B8FCD0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11895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1379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C92E-FB12-4C90-B6D9-A47BDB0B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2C75E-60E3-4D1A-BA4B-C675C22D2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CookBook</a:t>
            </a:r>
            <a:endParaRPr lang="sk-SK" dirty="0"/>
          </a:p>
          <a:p>
            <a:r>
              <a:rPr lang="sk-SK" dirty="0"/>
              <a:t>Android, </a:t>
            </a:r>
            <a:r>
              <a:rPr lang="sk-SK" dirty="0" err="1"/>
              <a:t>iOS</a:t>
            </a:r>
            <a:r>
              <a:rPr lang="sk-SK" dirty="0"/>
              <a:t>, Windows</a:t>
            </a:r>
          </a:p>
          <a:p>
            <a:r>
              <a:rPr lang="sk-SK" dirty="0" err="1"/>
              <a:t>Communication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API</a:t>
            </a:r>
          </a:p>
          <a:p>
            <a:r>
              <a:rPr lang="sk-SK" dirty="0" err="1"/>
              <a:t>Basic</a:t>
            </a:r>
            <a:r>
              <a:rPr lang="sk-SK" dirty="0"/>
              <a:t> CRUD </a:t>
            </a:r>
            <a:r>
              <a:rPr lang="sk-SK" dirty="0" err="1"/>
              <a:t>operations</a:t>
            </a:r>
            <a:endParaRPr lang="sk-SK" dirty="0"/>
          </a:p>
          <a:p>
            <a:r>
              <a:rPr lang="sk-SK" dirty="0" err="1"/>
              <a:t>Saving</a:t>
            </a:r>
            <a:r>
              <a:rPr lang="sk-SK" dirty="0"/>
              <a:t> of </a:t>
            </a:r>
            <a:r>
              <a:rPr lang="sk-SK" dirty="0" err="1"/>
              <a:t>settings</a:t>
            </a:r>
            <a:endParaRPr lang="sk-SK" dirty="0"/>
          </a:p>
          <a:p>
            <a:r>
              <a:rPr lang="sk-SK" dirty="0"/>
              <a:t>MVVM </a:t>
            </a:r>
            <a:r>
              <a:rPr lang="sk-SK" dirty="0" err="1"/>
              <a:t>architecture</a:t>
            </a:r>
            <a:endParaRPr lang="sk-SK" dirty="0"/>
          </a:p>
          <a:p>
            <a:r>
              <a:rPr lang="sk-SK" dirty="0"/>
              <a:t>Shell </a:t>
            </a:r>
            <a:r>
              <a:rPr lang="sk-SK" dirty="0" err="1"/>
              <a:t>navigation</a:t>
            </a:r>
            <a:endParaRPr lang="sk-SK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4ACC1B-73C7-FAF0-C86B-4ADBDEAF72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688310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532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2D23-E034-4526-A348-632CF371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“</a:t>
            </a:r>
            <a:r>
              <a:rPr lang="sk-SK"/>
              <a:t>Standard</a:t>
            </a:r>
            <a:r>
              <a:rPr lang="sk-SK" dirty="0"/>
              <a:t>“ </a:t>
            </a:r>
            <a:r>
              <a:rPr lang="en-US" dirty="0"/>
              <a:t>Application Development</a:t>
            </a:r>
            <a:endParaRPr lang="cs-CZ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38A4AE-BA05-48BE-A030-F9D8A10AB5AF}"/>
              </a:ext>
            </a:extLst>
          </p:cNvPr>
          <p:cNvSpPr/>
          <p:nvPr/>
        </p:nvSpPr>
        <p:spPr>
          <a:xfrm>
            <a:off x="3692527" y="2367450"/>
            <a:ext cx="1620180" cy="3024336"/>
          </a:xfrm>
          <a:prstGeom prst="roundRect">
            <a:avLst/>
          </a:prstGeom>
          <a:solidFill>
            <a:srgbClr val="6D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Android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Java</a:t>
            </a:r>
          </a:p>
          <a:p>
            <a:pPr algn="ctr"/>
            <a:r>
              <a:rPr lang="en-US" sz="1600" dirty="0"/>
              <a:t>Kotlin</a:t>
            </a:r>
          </a:p>
          <a:p>
            <a:pPr algn="ctr"/>
            <a:endParaRPr lang="en-US" sz="1600" dirty="0"/>
          </a:p>
          <a:p>
            <a:pPr algn="ctr"/>
            <a:r>
              <a:rPr lang="en-US" sz="1500" dirty="0"/>
              <a:t>Android Studio</a:t>
            </a:r>
          </a:p>
          <a:p>
            <a:pPr algn="ctr"/>
            <a:endParaRPr lang="cs-CZ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C0FAF4-1D9E-433D-924E-49932F359710}"/>
              </a:ext>
            </a:extLst>
          </p:cNvPr>
          <p:cNvSpPr/>
          <p:nvPr/>
        </p:nvSpPr>
        <p:spPr>
          <a:xfrm>
            <a:off x="6632808" y="2387600"/>
            <a:ext cx="1620180" cy="3024336"/>
          </a:xfrm>
          <a:prstGeom prst="round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Windows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C#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Visual Studio</a:t>
            </a:r>
          </a:p>
          <a:p>
            <a:pPr algn="ctr"/>
            <a:endParaRPr lang="cs-CZ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953AEF-13A1-4F25-B2A8-752A15E66FE8}"/>
              </a:ext>
            </a:extLst>
          </p:cNvPr>
          <p:cNvSpPr/>
          <p:nvPr/>
        </p:nvSpPr>
        <p:spPr>
          <a:xfrm>
            <a:off x="1562336" y="2371725"/>
            <a:ext cx="1620180" cy="3024336"/>
          </a:xfrm>
          <a:prstGeom prst="round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iOS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Objective-C</a:t>
            </a:r>
          </a:p>
          <a:p>
            <a:pPr algn="ctr"/>
            <a:r>
              <a:rPr lang="en-US" sz="1600" dirty="0"/>
              <a:t>Swift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XCode</a:t>
            </a:r>
          </a:p>
          <a:p>
            <a:pPr algn="ctr"/>
            <a:endParaRPr lang="cs-CZ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97EA4-C277-4448-9716-E2C1658AC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2347" y="2539071"/>
            <a:ext cx="600159" cy="572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202227-DC45-42A7-879F-B22ACC05C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8722" y="2497176"/>
            <a:ext cx="647790" cy="647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64E2EA-459A-446C-A7A7-146B4C77FC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820" y="2550669"/>
            <a:ext cx="600159" cy="60015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14A2BD-EB2E-4E2A-BF00-D22F1B9F1512}"/>
              </a:ext>
            </a:extLst>
          </p:cNvPr>
          <p:cNvSpPr/>
          <p:nvPr/>
        </p:nvSpPr>
        <p:spPr>
          <a:xfrm>
            <a:off x="8763000" y="2362200"/>
            <a:ext cx="1620180" cy="3024336"/>
          </a:xfrm>
          <a:prstGeom prst="round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Mac OS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Objective-C</a:t>
            </a:r>
          </a:p>
          <a:p>
            <a:pPr algn="ctr"/>
            <a:r>
              <a:rPr lang="en-US" sz="1600" dirty="0"/>
              <a:t>Swift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XCode</a:t>
            </a:r>
          </a:p>
          <a:p>
            <a:pPr algn="ctr"/>
            <a:endParaRPr lang="cs-CZ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AFF843-1B14-45AB-AE2F-643B3C7F6C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3012" y="2525269"/>
            <a:ext cx="600159" cy="600159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ED109D0E-D387-030E-B2FF-922623D8D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711147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66274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0E7814F-772A-488B-9829-94D3C5B349DF}"/>
              </a:ext>
            </a:extLst>
          </p:cNvPr>
          <p:cNvSpPr txBox="1"/>
          <p:nvPr/>
        </p:nvSpPr>
        <p:spPr>
          <a:xfrm>
            <a:off x="6060117" y="1926946"/>
            <a:ext cx="61318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Cross-platform, native UI </a:t>
            </a:r>
          </a:p>
          <a:p>
            <a:pPr defTabSz="914377">
              <a:defRPr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914377">
              <a:defRPr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project system, single codebase</a:t>
            </a:r>
          </a:p>
          <a:p>
            <a:pPr defTabSz="914377">
              <a:defRPr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914377">
              <a:defRPr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Deploy to multiple devices, mobile &amp; desktop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376708-27FB-47AF-ABE1-2D622AC8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.NET Multi-platform App UI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6ECE8-C979-467B-9DBF-255CA25E0517}"/>
              </a:ext>
            </a:extLst>
          </p:cNvPr>
          <p:cNvSpPr/>
          <p:nvPr/>
        </p:nvSpPr>
        <p:spPr bwMode="auto">
          <a:xfrm>
            <a:off x="698016" y="1835884"/>
            <a:ext cx="4774424" cy="1630771"/>
          </a:xfrm>
          <a:prstGeom prst="rect">
            <a:avLst/>
          </a:prstGeom>
          <a:solidFill>
            <a:srgbClr val="481CA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>
              <a:defRPr/>
            </a:pP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0192F-208F-4F24-87F9-75A65AE119DC}"/>
              </a:ext>
            </a:extLst>
          </p:cNvPr>
          <p:cNvSpPr/>
          <p:nvPr/>
        </p:nvSpPr>
        <p:spPr bwMode="auto">
          <a:xfrm>
            <a:off x="760837" y="2651270"/>
            <a:ext cx="4655761" cy="706837"/>
          </a:xfrm>
          <a:prstGeom prst="rect">
            <a:avLst/>
          </a:prstGeom>
          <a:solidFill>
            <a:srgbClr val="7D2A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>
              <a:defRPr/>
            </a:pPr>
            <a:r>
              <a:rPr lang="en-US" sz="20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MAUI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B8F34B3-5B6F-4E09-93D9-E7F356FCB691}"/>
              </a:ext>
            </a:extLst>
          </p:cNvPr>
          <p:cNvGrpSpPr/>
          <p:nvPr/>
        </p:nvGrpSpPr>
        <p:grpSpPr>
          <a:xfrm>
            <a:off x="698017" y="3541547"/>
            <a:ext cx="4774425" cy="701084"/>
            <a:chOff x="698016" y="3541546"/>
            <a:chExt cx="4774425" cy="7010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0A6166F-22A6-47B1-BBEB-215290F0EABF}"/>
                </a:ext>
              </a:extLst>
            </p:cNvPr>
            <p:cNvGrpSpPr/>
            <p:nvPr/>
          </p:nvGrpSpPr>
          <p:grpSpPr>
            <a:xfrm>
              <a:off x="698016" y="3541546"/>
              <a:ext cx="4774425" cy="701084"/>
              <a:chOff x="951499" y="3520091"/>
              <a:chExt cx="4302011" cy="70108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2D615D-A9CB-4A3E-BF3E-4030C12ED894}"/>
                  </a:ext>
                </a:extLst>
              </p:cNvPr>
              <p:cNvSpPr/>
              <p:nvPr/>
            </p:nvSpPr>
            <p:spPr bwMode="auto">
              <a:xfrm>
                <a:off x="951499" y="3520093"/>
                <a:ext cx="1015160" cy="701082"/>
              </a:xfrm>
              <a:prstGeom prst="rect">
                <a:avLst/>
              </a:prstGeom>
              <a:solidFill>
                <a:srgbClr val="70DA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>
                  <a:defRPr/>
                </a:pPr>
                <a:r>
                  <a:rPr lang="sk-SK" sz="1600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Android</a:t>
                </a:r>
                <a:endParaRPr lang="en-US" sz="16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12ADBBF-DBA1-4B54-9C3F-8E14E2FD5479}"/>
                  </a:ext>
                </a:extLst>
              </p:cNvPr>
              <p:cNvSpPr/>
              <p:nvPr/>
            </p:nvSpPr>
            <p:spPr bwMode="auto">
              <a:xfrm>
                <a:off x="2034297" y="3531597"/>
                <a:ext cx="1015162" cy="683825"/>
              </a:xfrm>
              <a:prstGeom prst="rect">
                <a:avLst/>
              </a:prstGeom>
              <a:solidFill>
                <a:srgbClr val="F7B5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>
                  <a:defRPr/>
                </a:pPr>
                <a:r>
                  <a:rPr lang="sk-SK" sz="1600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iOS</a:t>
                </a:r>
                <a:endParaRPr lang="en-US" sz="16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BE83C9-4CA8-4E7C-A8FE-04FF1E0C1A0F}"/>
                  </a:ext>
                </a:extLst>
              </p:cNvPr>
              <p:cNvSpPr/>
              <p:nvPr/>
            </p:nvSpPr>
            <p:spPr bwMode="auto">
              <a:xfrm>
                <a:off x="4227346" y="3520091"/>
                <a:ext cx="1026164" cy="695331"/>
              </a:xfrm>
              <a:prstGeom prst="rect">
                <a:avLst/>
              </a:prstGeom>
              <a:solidFill>
                <a:srgbClr val="32C5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>
                  <a:defRPr/>
                </a:pPr>
                <a:r>
                  <a:rPr lang="sk-SK" sz="1400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Windows</a:t>
                </a:r>
                <a:endParaRPr lang="en-US" sz="14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15E6E9-F688-43E5-9997-6FE833CDEE12}"/>
                </a:ext>
              </a:extLst>
            </p:cNvPr>
            <p:cNvSpPr/>
            <p:nvPr/>
          </p:nvSpPr>
          <p:spPr bwMode="auto">
            <a:xfrm>
              <a:off x="3116655" y="3547298"/>
              <a:ext cx="1126639" cy="695331"/>
            </a:xfrm>
            <a:prstGeom prst="rect">
              <a:avLst/>
            </a:prstGeom>
            <a:solidFill>
              <a:srgbClr val="6D72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defRPr/>
              </a:pPr>
              <a:r>
                <a:rPr lang="sk-SK" sz="1600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macOS</a:t>
              </a:r>
              <a:endParaRPr lang="en-US" sz="16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2BAE325-538C-4701-8D9B-515E4BEAC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35" y="4733156"/>
            <a:ext cx="914563" cy="9206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3D29CA8-6462-465C-9A38-9ECF689BC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693" y="4733156"/>
            <a:ext cx="914564" cy="8909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DD271A-7B5A-4373-854C-5CB557F91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453" y="4733156"/>
            <a:ext cx="363172" cy="66071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0A6D7EC-F7A3-4923-8099-E67D04CB7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76" y="4743864"/>
            <a:ext cx="363172" cy="660711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DE8501-EC25-49AA-9A96-45A0144BBD67}"/>
              </a:ext>
            </a:extLst>
          </p:cNvPr>
          <p:cNvCxnSpPr>
            <a:stCxn id="3" idx="2"/>
            <a:endCxn id="40" idx="0"/>
          </p:cNvCxnSpPr>
          <p:nvPr/>
        </p:nvCxnSpPr>
        <p:spPr>
          <a:xfrm>
            <a:off x="1261336" y="4242631"/>
            <a:ext cx="2826" cy="501233"/>
          </a:xfrm>
          <a:prstGeom prst="line">
            <a:avLst/>
          </a:prstGeom>
          <a:ln w="19050">
            <a:solidFill>
              <a:srgbClr val="70DA0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9B8EC6F-2276-472C-AA88-58B43A7AA2D6}"/>
              </a:ext>
            </a:extLst>
          </p:cNvPr>
          <p:cNvCxnSpPr>
            <a:endCxn id="37" idx="0"/>
          </p:cNvCxnSpPr>
          <p:nvPr/>
        </p:nvCxnSpPr>
        <p:spPr>
          <a:xfrm>
            <a:off x="2463039" y="4282041"/>
            <a:ext cx="0" cy="451115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8B5CC2C-539F-453C-A210-95164931A269}"/>
              </a:ext>
            </a:extLst>
          </p:cNvPr>
          <p:cNvCxnSpPr>
            <a:cxnSpLocks/>
            <a:stCxn id="2" idx="2"/>
            <a:endCxn id="31" idx="0"/>
          </p:cNvCxnSpPr>
          <p:nvPr/>
        </p:nvCxnSpPr>
        <p:spPr>
          <a:xfrm flipH="1">
            <a:off x="3679975" y="4242630"/>
            <a:ext cx="1" cy="490526"/>
          </a:xfrm>
          <a:prstGeom prst="line">
            <a:avLst/>
          </a:prstGeom>
          <a:ln w="19050">
            <a:solidFill>
              <a:srgbClr val="6D727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8397040-FDDF-43C9-A235-6721561CE34E}"/>
              </a:ext>
            </a:extLst>
          </p:cNvPr>
          <p:cNvCxnSpPr>
            <a:stCxn id="10" idx="2"/>
            <a:endCxn id="20" idx="0"/>
          </p:cNvCxnSpPr>
          <p:nvPr/>
        </p:nvCxnSpPr>
        <p:spPr>
          <a:xfrm flipH="1">
            <a:off x="4903017" y="4236878"/>
            <a:ext cx="1" cy="496278"/>
          </a:xfrm>
          <a:prstGeom prst="line">
            <a:avLst/>
          </a:prstGeom>
          <a:ln w="19050">
            <a:solidFill>
              <a:srgbClr val="32C5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1579A950-2C35-4170-8D44-6719540CDB3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7B5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1794" y="4885831"/>
            <a:ext cx="322489" cy="30765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301F4B6-2882-4EFD-B69E-6824CCAEE28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70DA0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4932926"/>
            <a:ext cx="251035" cy="251035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2CB2BD2E-F115-4539-824F-EC94BECE94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rgbClr val="32C5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4180" y="4923324"/>
            <a:ext cx="237674" cy="237674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6085E70-B5C2-44DA-8458-D55CD89EF4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6D727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5988" y="4885831"/>
            <a:ext cx="307973" cy="307973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719AE3-76B8-A5DB-5BA0-2D0B7A58D2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185215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11394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AEE78-129A-4F95-B980-DBD779B2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FFAA-DFE8-4077-9D1A-158246D39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 specific frameworks</a:t>
            </a:r>
          </a:p>
          <a:p>
            <a:pPr lvl="1"/>
            <a:r>
              <a:rPr lang="en-US" dirty="0"/>
              <a:t>.NET for Android</a:t>
            </a:r>
          </a:p>
          <a:p>
            <a:pPr lvl="1"/>
            <a:r>
              <a:rPr lang="en-US" dirty="0"/>
              <a:t>.NET for iOS</a:t>
            </a:r>
          </a:p>
          <a:p>
            <a:pPr lvl="1"/>
            <a:r>
              <a:rPr lang="en-US" dirty="0"/>
              <a:t>.NET for MacOS</a:t>
            </a:r>
          </a:p>
          <a:p>
            <a:pPr lvl="1"/>
            <a:r>
              <a:rPr lang="en-US" dirty="0"/>
              <a:t>Windows UI (</a:t>
            </a:r>
            <a:r>
              <a:rPr lang="en-US" dirty="0" err="1"/>
              <a:t>WinUI</a:t>
            </a:r>
            <a:r>
              <a:rPr lang="en-US" dirty="0"/>
              <a:t>) library</a:t>
            </a:r>
          </a:p>
          <a:p>
            <a:r>
              <a:rPr lang="en-US" dirty="0"/>
              <a:t>Common BCL - .NET</a:t>
            </a:r>
          </a:p>
          <a:p>
            <a:r>
              <a:rPr lang="en-US" dirty="0"/>
              <a:t>.NET Runtimes</a:t>
            </a:r>
          </a:p>
          <a:p>
            <a:pPr lvl="1"/>
            <a:r>
              <a:rPr lang="en-US" dirty="0"/>
              <a:t>Mono – Android, iOS, MacOS</a:t>
            </a:r>
          </a:p>
          <a:p>
            <a:pPr lvl="1"/>
            <a:r>
              <a:rPr lang="en-US" dirty="0"/>
              <a:t>WinRT</a:t>
            </a:r>
            <a:r>
              <a:rPr lang="sk-SK" dirty="0"/>
              <a:t>/Win32</a:t>
            </a:r>
            <a:r>
              <a:rPr lang="en-US" dirty="0"/>
              <a:t> – Windows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91A8D0-5154-4EA1-13A9-15946613EE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739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5012</TotalTime>
  <Words>1107</Words>
  <Application>Microsoft Office PowerPoint</Application>
  <PresentationFormat>Widescreen</PresentationFormat>
  <Paragraphs>472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Calibri</vt:lpstr>
      <vt:lpstr>Helvetica Light</vt:lpstr>
      <vt:lpstr>Open Sans</vt:lpstr>
      <vt:lpstr>Segoe UI</vt:lpstr>
      <vt:lpstr>Tw Cen MT</vt:lpstr>
      <vt:lpstr>Tw Cen MT Condensed</vt:lpstr>
      <vt:lpstr>WeblySleek UI</vt:lpstr>
      <vt:lpstr>Wingdings 3</vt:lpstr>
      <vt:lpstr>Integral</vt:lpstr>
      <vt:lpstr>PV239 - 01 Introduction</vt:lpstr>
      <vt:lpstr>Introduction</vt:lpstr>
      <vt:lpstr>Exercises</vt:lpstr>
      <vt:lpstr>goals</vt:lpstr>
      <vt:lpstr>Course Organization</vt:lpstr>
      <vt:lpstr>Sample application</vt:lpstr>
      <vt:lpstr>“Standard“ Application Development</vt:lpstr>
      <vt:lpstr>.NET Multi-platform App UI</vt:lpstr>
      <vt:lpstr>How It Works - Structure</vt:lpstr>
      <vt:lpstr>How It Works - UI</vt:lpstr>
      <vt:lpstr>How It Works - Android</vt:lpstr>
      <vt:lpstr>How it Works - iOS</vt:lpstr>
      <vt:lpstr>How It Works – MacOS &amp; Windows</vt:lpstr>
      <vt:lpstr>How .NET MAUI Works</vt:lpstr>
      <vt:lpstr>.NET MAUI</vt:lpstr>
      <vt:lpstr>SETUP</vt:lpstr>
      <vt:lpstr>Visual studio workloads</vt:lpstr>
      <vt:lpstr>Ios development</vt:lpstr>
      <vt:lpstr>Create a new project</vt:lpstr>
      <vt:lpstr>Create a new project</vt:lpstr>
      <vt:lpstr>Create a new project</vt:lpstr>
      <vt:lpstr>Create a new project</vt:lpstr>
      <vt:lpstr>Project structure</vt:lpstr>
      <vt:lpstr>Layouts</vt:lpstr>
      <vt:lpstr>Layouts</vt:lpstr>
      <vt:lpstr>Layouts – StackLayout</vt:lpstr>
      <vt:lpstr>Grid</vt:lpstr>
      <vt:lpstr>StackLayout…</vt:lpstr>
      <vt:lpstr>Layouts</vt:lpstr>
      <vt:lpstr>Controls</vt:lpstr>
      <vt:lpstr>Content Presentation</vt:lpstr>
      <vt:lpstr>Actionable Controls</vt:lpstr>
      <vt:lpstr>Setting Values</vt:lpstr>
      <vt:lpstr>Editing Text</vt:lpstr>
      <vt:lpstr>Activity Indication</vt:lpstr>
      <vt:lpstr>Collections</vt:lpstr>
      <vt:lpstr>Pop-ups</vt:lpstr>
      <vt:lpstr>Commercial components</vt:lpstr>
      <vt:lpstr>Pages</vt:lpstr>
      <vt:lpstr>pages</vt:lpstr>
      <vt:lpstr>pages</vt:lpstr>
      <vt:lpstr>Today’s 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Introduction</dc:title>
  <dc:creator>Roman Jašek</dc:creator>
  <cp:lastModifiedBy>Roman Jašek</cp:lastModifiedBy>
  <cp:revision>545</cp:revision>
  <dcterms:created xsi:type="dcterms:W3CDTF">2019-02-24T20:41:15Z</dcterms:created>
  <dcterms:modified xsi:type="dcterms:W3CDTF">2024-02-19T18:31:00Z</dcterms:modified>
</cp:coreProperties>
</file>